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68"/>
  </p:notesMasterIdLst>
  <p:handoutMasterIdLst>
    <p:handoutMasterId r:id="rId69"/>
  </p:handoutMasterIdLst>
  <p:sldIdLst>
    <p:sldId id="256" r:id="rId2"/>
    <p:sldId id="417" r:id="rId3"/>
    <p:sldId id="418" r:id="rId4"/>
    <p:sldId id="278" r:id="rId5"/>
    <p:sldId id="403" r:id="rId6"/>
    <p:sldId id="404" r:id="rId7"/>
    <p:sldId id="279" r:id="rId8"/>
    <p:sldId id="324" r:id="rId9"/>
    <p:sldId id="257" r:id="rId10"/>
    <p:sldId id="326" r:id="rId11"/>
    <p:sldId id="263" r:id="rId12"/>
    <p:sldId id="386" r:id="rId13"/>
    <p:sldId id="292" r:id="rId14"/>
    <p:sldId id="310" r:id="rId15"/>
    <p:sldId id="427" r:id="rId16"/>
    <p:sldId id="383" r:id="rId17"/>
    <p:sldId id="384" r:id="rId18"/>
    <p:sldId id="393" r:id="rId19"/>
    <p:sldId id="394" r:id="rId20"/>
    <p:sldId id="395" r:id="rId21"/>
    <p:sldId id="432" r:id="rId22"/>
    <p:sldId id="399" r:id="rId23"/>
    <p:sldId id="400" r:id="rId24"/>
    <p:sldId id="389" r:id="rId25"/>
    <p:sldId id="390" r:id="rId26"/>
    <p:sldId id="392" r:id="rId27"/>
    <p:sldId id="405" r:id="rId28"/>
    <p:sldId id="416" r:id="rId29"/>
    <p:sldId id="288" r:id="rId30"/>
    <p:sldId id="296" r:id="rId31"/>
    <p:sldId id="294" r:id="rId32"/>
    <p:sldId id="401" r:id="rId33"/>
    <p:sldId id="420" r:id="rId34"/>
    <p:sldId id="428" r:id="rId35"/>
    <p:sldId id="350" r:id="rId36"/>
    <p:sldId id="447" r:id="rId37"/>
    <p:sldId id="433" r:id="rId38"/>
    <p:sldId id="434" r:id="rId39"/>
    <p:sldId id="435" r:id="rId40"/>
    <p:sldId id="436" r:id="rId41"/>
    <p:sldId id="437" r:id="rId42"/>
    <p:sldId id="438" r:id="rId43"/>
    <p:sldId id="439" r:id="rId44"/>
    <p:sldId id="440" r:id="rId45"/>
    <p:sldId id="441" r:id="rId46"/>
    <p:sldId id="442" r:id="rId47"/>
    <p:sldId id="443" r:id="rId48"/>
    <p:sldId id="444" r:id="rId49"/>
    <p:sldId id="445" r:id="rId50"/>
    <p:sldId id="446" r:id="rId51"/>
    <p:sldId id="409" r:id="rId52"/>
    <p:sldId id="410" r:id="rId53"/>
    <p:sldId id="430" r:id="rId54"/>
    <p:sldId id="421" r:id="rId55"/>
    <p:sldId id="413" r:id="rId56"/>
    <p:sldId id="414" r:id="rId57"/>
    <p:sldId id="299" r:id="rId58"/>
    <p:sldId id="422" r:id="rId59"/>
    <p:sldId id="424" r:id="rId60"/>
    <p:sldId id="408" r:id="rId61"/>
    <p:sldId id="425" r:id="rId62"/>
    <p:sldId id="301" r:id="rId63"/>
    <p:sldId id="309" r:id="rId64"/>
    <p:sldId id="302" r:id="rId65"/>
    <p:sldId id="303" r:id="rId66"/>
    <p:sldId id="429" r:id="rId67"/>
  </p:sldIdLst>
  <p:sldSz cx="9144000" cy="6858000" type="screen4x3"/>
  <p:notesSz cx="6800850" cy="9931400"/>
  <p:defaultTextStyle>
    <a:defPPr>
      <a:defRPr lang="en-US"/>
    </a:defPPr>
    <a:lvl1pPr algn="l" rtl="0" fontAlgn="base">
      <a:spcBef>
        <a:spcPct val="0"/>
      </a:spcBef>
      <a:spcAft>
        <a:spcPct val="0"/>
      </a:spcAft>
      <a:defRPr kern="1200" baseline="-25000">
        <a:solidFill>
          <a:schemeClr val="tx1"/>
        </a:solidFill>
        <a:latin typeface="Arial" charset="0"/>
        <a:ea typeface="+mn-ea"/>
        <a:cs typeface="+mn-cs"/>
      </a:defRPr>
    </a:lvl1pPr>
    <a:lvl2pPr marL="457200" algn="l" rtl="0" fontAlgn="base">
      <a:spcBef>
        <a:spcPct val="0"/>
      </a:spcBef>
      <a:spcAft>
        <a:spcPct val="0"/>
      </a:spcAft>
      <a:defRPr kern="1200" baseline="-25000">
        <a:solidFill>
          <a:schemeClr val="tx1"/>
        </a:solidFill>
        <a:latin typeface="Arial" charset="0"/>
        <a:ea typeface="+mn-ea"/>
        <a:cs typeface="+mn-cs"/>
      </a:defRPr>
    </a:lvl2pPr>
    <a:lvl3pPr marL="914400" algn="l" rtl="0" fontAlgn="base">
      <a:spcBef>
        <a:spcPct val="0"/>
      </a:spcBef>
      <a:spcAft>
        <a:spcPct val="0"/>
      </a:spcAft>
      <a:defRPr kern="1200" baseline="-25000">
        <a:solidFill>
          <a:schemeClr val="tx1"/>
        </a:solidFill>
        <a:latin typeface="Arial" charset="0"/>
        <a:ea typeface="+mn-ea"/>
        <a:cs typeface="+mn-cs"/>
      </a:defRPr>
    </a:lvl3pPr>
    <a:lvl4pPr marL="1371600" algn="l" rtl="0" fontAlgn="base">
      <a:spcBef>
        <a:spcPct val="0"/>
      </a:spcBef>
      <a:spcAft>
        <a:spcPct val="0"/>
      </a:spcAft>
      <a:defRPr kern="1200" baseline="-25000">
        <a:solidFill>
          <a:schemeClr val="tx1"/>
        </a:solidFill>
        <a:latin typeface="Arial" charset="0"/>
        <a:ea typeface="+mn-ea"/>
        <a:cs typeface="+mn-cs"/>
      </a:defRPr>
    </a:lvl4pPr>
    <a:lvl5pPr marL="1828800" algn="l" rtl="0" fontAlgn="base">
      <a:spcBef>
        <a:spcPct val="0"/>
      </a:spcBef>
      <a:spcAft>
        <a:spcPct val="0"/>
      </a:spcAft>
      <a:defRPr kern="1200" baseline="-25000">
        <a:solidFill>
          <a:schemeClr val="tx1"/>
        </a:solidFill>
        <a:latin typeface="Arial" charset="0"/>
        <a:ea typeface="+mn-ea"/>
        <a:cs typeface="+mn-cs"/>
      </a:defRPr>
    </a:lvl5pPr>
    <a:lvl6pPr marL="2286000" algn="l" defTabSz="914400" rtl="0" eaLnBrk="1" latinLnBrk="0" hangingPunct="1">
      <a:defRPr kern="1200" baseline="-25000">
        <a:solidFill>
          <a:schemeClr val="tx1"/>
        </a:solidFill>
        <a:latin typeface="Arial" charset="0"/>
        <a:ea typeface="+mn-ea"/>
        <a:cs typeface="+mn-cs"/>
      </a:defRPr>
    </a:lvl6pPr>
    <a:lvl7pPr marL="2743200" algn="l" defTabSz="914400" rtl="0" eaLnBrk="1" latinLnBrk="0" hangingPunct="1">
      <a:defRPr kern="1200" baseline="-25000">
        <a:solidFill>
          <a:schemeClr val="tx1"/>
        </a:solidFill>
        <a:latin typeface="Arial" charset="0"/>
        <a:ea typeface="+mn-ea"/>
        <a:cs typeface="+mn-cs"/>
      </a:defRPr>
    </a:lvl7pPr>
    <a:lvl8pPr marL="3200400" algn="l" defTabSz="914400" rtl="0" eaLnBrk="1" latinLnBrk="0" hangingPunct="1">
      <a:defRPr kern="1200" baseline="-25000">
        <a:solidFill>
          <a:schemeClr val="tx1"/>
        </a:solidFill>
        <a:latin typeface="Arial" charset="0"/>
        <a:ea typeface="+mn-ea"/>
        <a:cs typeface="+mn-cs"/>
      </a:defRPr>
    </a:lvl8pPr>
    <a:lvl9pPr marL="3657600" algn="l" defTabSz="914400" rtl="0" eaLnBrk="1" latinLnBrk="0" hangingPunct="1">
      <a:defRPr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FF3399"/>
    <a:srgbClr val="FF9900"/>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2" autoAdjust="0"/>
    <p:restoredTop sz="94572" autoAdjust="0"/>
  </p:normalViewPr>
  <p:slideViewPr>
    <p:cSldViewPr>
      <p:cViewPr>
        <p:scale>
          <a:sx n="100" d="100"/>
          <a:sy n="100" d="100"/>
        </p:scale>
        <p:origin x="-654"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76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798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aseline="0">
                <a:latin typeface="Times New Roman" pitchFamily="18" charset="0"/>
              </a:defRPr>
            </a:lvl1pPr>
          </a:lstStyle>
          <a:p>
            <a:endParaRPr lang="en-US"/>
          </a:p>
        </p:txBody>
      </p:sp>
      <p:sp>
        <p:nvSpPr>
          <p:cNvPr id="25603" name="Rectangle 3"/>
          <p:cNvSpPr>
            <a:spLocks noGrp="1" noChangeArrowheads="1"/>
          </p:cNvSpPr>
          <p:nvPr>
            <p:ph type="dt" sz="quarter" idx="1"/>
          </p:nvPr>
        </p:nvSpPr>
        <p:spPr bwMode="auto">
          <a:xfrm>
            <a:off x="3852863" y="0"/>
            <a:ext cx="294798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aseline="0">
                <a:latin typeface="Times New Roman" pitchFamily="18" charset="0"/>
              </a:defRPr>
            </a:lvl1pPr>
          </a:lstStyle>
          <a:p>
            <a:endParaRPr lang="en-US"/>
          </a:p>
        </p:txBody>
      </p:sp>
      <p:sp>
        <p:nvSpPr>
          <p:cNvPr id="25604" name="Rectangle 4"/>
          <p:cNvSpPr>
            <a:spLocks noGrp="1" noChangeArrowheads="1"/>
          </p:cNvSpPr>
          <p:nvPr>
            <p:ph type="ftr" sz="quarter" idx="2"/>
          </p:nvPr>
        </p:nvSpPr>
        <p:spPr bwMode="auto">
          <a:xfrm>
            <a:off x="0" y="9434513"/>
            <a:ext cx="294798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aseline="0">
                <a:latin typeface="Times New Roman" pitchFamily="18" charset="0"/>
              </a:defRPr>
            </a:lvl1pPr>
          </a:lstStyle>
          <a:p>
            <a:endParaRPr lang="en-US"/>
          </a:p>
        </p:txBody>
      </p:sp>
      <p:sp>
        <p:nvSpPr>
          <p:cNvPr id="25605" name="Rectangle 5"/>
          <p:cNvSpPr>
            <a:spLocks noGrp="1" noChangeArrowheads="1"/>
          </p:cNvSpPr>
          <p:nvPr>
            <p:ph type="sldNum" sz="quarter" idx="3"/>
          </p:nvPr>
        </p:nvSpPr>
        <p:spPr bwMode="auto">
          <a:xfrm>
            <a:off x="3852863" y="9434513"/>
            <a:ext cx="294798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aseline="0">
                <a:latin typeface="Times New Roman" pitchFamily="18" charset="0"/>
              </a:defRPr>
            </a:lvl1pPr>
          </a:lstStyle>
          <a:p>
            <a:fld id="{AFA20D13-6717-4816-9913-57083DA00106}" type="slidenum">
              <a:rPr lang="en-US"/>
              <a:pPr/>
              <a:t>‹#›</a:t>
            </a:fld>
            <a:endParaRPr lang="en-US"/>
          </a:p>
        </p:txBody>
      </p:sp>
    </p:spTree>
    <p:extLst>
      <p:ext uri="{BB962C8B-B14F-4D97-AF65-F5344CB8AC3E}">
        <p14:creationId xmlns:p14="http://schemas.microsoft.com/office/powerpoint/2010/main" xmlns="" val="1198277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2863" y="0"/>
            <a:ext cx="2946400" cy="496888"/>
          </a:xfrm>
          <a:prstGeom prst="rect">
            <a:avLst/>
          </a:prstGeom>
        </p:spPr>
        <p:txBody>
          <a:bodyPr vert="horz" lIns="91440" tIns="45720" rIns="91440" bIns="45720" rtlCol="0"/>
          <a:lstStyle>
            <a:lvl1pPr algn="r">
              <a:defRPr sz="1200"/>
            </a:lvl1pPr>
          </a:lstStyle>
          <a:p>
            <a:fld id="{DBF5AE6E-F0FB-46F7-B22F-D35EC4BD8CDA}" type="datetimeFigureOut">
              <a:rPr lang="en-US" smtClean="0"/>
              <a:pPr/>
              <a:t>3/21/2015</a:t>
            </a:fld>
            <a:endParaRPr lang="en-US"/>
          </a:p>
        </p:txBody>
      </p:sp>
      <p:sp>
        <p:nvSpPr>
          <p:cNvPr id="4" name="Slide Image Placeholder 3"/>
          <p:cNvSpPr>
            <a:spLocks noGrp="1" noRot="1" noChangeAspect="1"/>
          </p:cNvSpPr>
          <p:nvPr>
            <p:ph type="sldImg" idx="2"/>
          </p:nvPr>
        </p:nvSpPr>
        <p:spPr>
          <a:xfrm>
            <a:off x="917575"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8050"/>
            <a:ext cx="5441950" cy="4468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2925"/>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2863" y="9432925"/>
            <a:ext cx="2946400" cy="496888"/>
          </a:xfrm>
          <a:prstGeom prst="rect">
            <a:avLst/>
          </a:prstGeom>
        </p:spPr>
        <p:txBody>
          <a:bodyPr vert="horz" lIns="91440" tIns="45720" rIns="91440" bIns="45720" rtlCol="0" anchor="b"/>
          <a:lstStyle>
            <a:lvl1pPr algn="r">
              <a:defRPr sz="1200"/>
            </a:lvl1pPr>
          </a:lstStyle>
          <a:p>
            <a:fld id="{F359DC48-ABBD-4F25-B7C5-C0494B5584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xfrm>
            <a:off x="906780" y="4717415"/>
            <a:ext cx="4987290" cy="4469130"/>
          </a:xfrm>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906780" y="4717415"/>
            <a:ext cx="4987290" cy="4469130"/>
          </a:xfrm>
          <a:no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06780" y="4717415"/>
            <a:ext cx="4987290" cy="4469130"/>
          </a:xfrm>
          <a:noFill/>
          <a:ln/>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906780" y="4717415"/>
            <a:ext cx="4987290" cy="4469130"/>
          </a:xfrm>
          <a:noFill/>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906780" y="4717415"/>
            <a:ext cx="4987290" cy="4469130"/>
          </a:xfrm>
          <a:noFill/>
          <a:ln/>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906780" y="4717415"/>
            <a:ext cx="4987290" cy="4469130"/>
          </a:xfrm>
          <a:noFill/>
          <a:ln/>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906780" y="4717415"/>
            <a:ext cx="4987290" cy="4469130"/>
          </a:xfrm>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3D9D9E-9024-4B34-9C55-F950FFD8F91C}" type="slidenum">
              <a:rPr lang="en-US"/>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B5C8B4-B8D4-4823-94EA-9C2A4763C0B2}" type="slidenum">
              <a:rPr lang="en-US"/>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8219EB-DB55-4FBF-85C0-C231317DF7DB}" type="slidenum">
              <a:rPr lang="en-US"/>
              <a:pPr/>
              <a:t>‹#›</a:t>
            </a:fld>
            <a:endParaRPr lang="en-US"/>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457200" y="1600200"/>
            <a:ext cx="8229600" cy="4525963"/>
          </a:xfrm>
        </p:spPr>
        <p:txBody>
          <a:bodyPr/>
          <a:lstStyle/>
          <a:p>
            <a:endParaRPr lang="en-IN"/>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453C219-FBC0-48C2-993B-4DA5D3C94898}" type="slidenum">
              <a:rPr lang="en-US"/>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31B2BD-E34A-4D7C-9CA8-6CD4D263FF0C}" type="slidenum">
              <a:rPr lang="en-US"/>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03A6BA-B209-4D82-8850-8F461EB2334D}" type="slidenum">
              <a:rPr lang="en-US"/>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B22CC1-E888-490F-97AF-4EC4FDA847F3}" type="slidenum">
              <a:rPr lang="en-US"/>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5A9069A-D16D-4D1F-89B4-3911CCCE5BC1}" type="slidenum">
              <a:rPr lang="en-US"/>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3B77EA5-85D7-4C90-A328-00E34DCE8F3C}" type="slidenum">
              <a:rPr lang="en-US"/>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818DDBF-1AD9-471F-BE40-762CA4A0D68B}" type="slidenum">
              <a:rPr lang="en-US"/>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44031B6-98FD-468A-A48A-56D23DB4640E}" type="slidenum">
              <a:rPr lang="en-US"/>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CBC024-7EB2-4016-B1B9-CD22086A5019}" type="slidenum">
              <a:rPr lang="en-US"/>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80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80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a:lvl1pPr>
          </a:lstStyle>
          <a:p>
            <a:endParaRPr lang="en-US"/>
          </a:p>
        </p:txBody>
      </p:sp>
      <p:sp>
        <p:nvSpPr>
          <p:cNvPr id="880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aseline="0"/>
            </a:lvl1pPr>
          </a:lstStyle>
          <a:p>
            <a:endParaRPr lang="en-US"/>
          </a:p>
        </p:txBody>
      </p:sp>
      <p:sp>
        <p:nvSpPr>
          <p:cNvPr id="880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lvl1pPr>
          </a:lstStyle>
          <a:p>
            <a:fld id="{95178FD6-2B5B-41E3-9B7E-C99FC1CD54C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zoom/>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infiltration_runoff.sw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Scan%20collections/Value%20Of%20F.jpg" TargetMode="External"/><Relationship Id="rId2" Type="http://schemas.openxmlformats.org/officeDocument/2006/relationships/hyperlink" Target="Q50%20Cal/waterway%20cal%20%20small%20catchment.xls" TargetMode="External"/><Relationship Id="rId1" Type="http://schemas.openxmlformats.org/officeDocument/2006/relationships/slideLayout" Target="../slideLayouts/slideLayout2.xml"/><Relationship Id="rId5" Type="http://schemas.openxmlformats.org/officeDocument/2006/relationships/hyperlink" Target="Scan%20collections/Graph%20on%20ratio%20for%20R50%20tc%20hrs%20.jpg" TargetMode="External"/><Relationship Id="rId4" Type="http://schemas.openxmlformats.org/officeDocument/2006/relationships/hyperlink" Target="Scan%20collections/Value%20of%20Run%20off%20Coeff%20C.jp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Scan%20collections/SUH%20parameters.jpg" TargetMode="External"/><Relationship Id="rId7" Type="http://schemas.openxmlformats.org/officeDocument/2006/relationships/hyperlink" Target="Scan%20collections/Table%20A-2.jpg" TargetMode="External"/><Relationship Id="rId2" Type="http://schemas.openxmlformats.org/officeDocument/2006/relationships/hyperlink" Target="steps%20for%20SUH.docx" TargetMode="External"/><Relationship Id="rId1" Type="http://schemas.openxmlformats.org/officeDocument/2006/relationships/slideLayout" Target="../slideLayouts/slideLayout2.xml"/><Relationship Id="rId6" Type="http://schemas.openxmlformats.org/officeDocument/2006/relationships/hyperlink" Target="Scan%20collections/Table%20A-3.jpg" TargetMode="External"/><Relationship Id="rId5" Type="http://schemas.openxmlformats.org/officeDocument/2006/relationships/hyperlink" Target="Scan%20collections/Fig-10%20.jpg" TargetMode="External"/><Relationship Id="rId4" Type="http://schemas.openxmlformats.org/officeDocument/2006/relationships/hyperlink" Target="Scan%20collections/50%20year%2024%20hrs%20Rainfall.jp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Scan%20collections/Table%20A-3.jpg" TargetMode="External"/><Relationship Id="rId2" Type="http://schemas.openxmlformats.org/officeDocument/2006/relationships/hyperlink" Target="Scan%20collections/Fig-10%20.jpg" TargetMode="External"/><Relationship Id="rId1" Type="http://schemas.openxmlformats.org/officeDocument/2006/relationships/slideLayout" Target="../slideLayouts/slideLayout2.xml"/><Relationship Id="rId5" Type="http://schemas.openxmlformats.org/officeDocument/2006/relationships/hyperlink" Target="Q50%20Cal/Ex%20Synthetic%20hydograph%20based%20water%20way%20cal.xls" TargetMode="External"/><Relationship Id="rId4" Type="http://schemas.openxmlformats.org/officeDocument/2006/relationships/hyperlink" Target="Scan%20collections/Table%20A-2.jpg"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914400"/>
            <a:ext cx="7772400" cy="5181600"/>
          </a:xfrm>
        </p:spPr>
        <p:txBody>
          <a:bodyPr/>
          <a:lstStyle/>
          <a:p>
            <a:r>
              <a:rPr lang="en-US" sz="6000" b="1" dirty="0">
                <a:solidFill>
                  <a:srgbClr val="FF3399"/>
                </a:solidFill>
              </a:rPr>
              <a:t/>
            </a:r>
            <a:br>
              <a:rPr lang="en-US" sz="6000" b="1" dirty="0">
                <a:solidFill>
                  <a:srgbClr val="FF3399"/>
                </a:solidFill>
              </a:rPr>
            </a:br>
            <a:r>
              <a:rPr lang="en-US" sz="6000" b="1" dirty="0" smtClean="0">
                <a:solidFill>
                  <a:srgbClr val="FF3399"/>
                </a:solidFill>
              </a:rPr>
              <a:t/>
            </a:r>
            <a:br>
              <a:rPr lang="en-US" sz="6000" b="1" dirty="0" smtClean="0">
                <a:solidFill>
                  <a:srgbClr val="FF3399"/>
                </a:solidFill>
              </a:rPr>
            </a:br>
            <a:r>
              <a:rPr lang="en-US" sz="6000" b="1" dirty="0" smtClean="0">
                <a:solidFill>
                  <a:srgbClr val="FF3399"/>
                </a:solidFill>
              </a:rPr>
              <a:t/>
            </a:r>
            <a:br>
              <a:rPr lang="en-US" sz="6000" b="1" dirty="0" smtClean="0">
                <a:solidFill>
                  <a:srgbClr val="FF3399"/>
                </a:solidFill>
              </a:rPr>
            </a:br>
            <a:r>
              <a:rPr lang="en-US" sz="7200" b="1" dirty="0" smtClean="0">
                <a:solidFill>
                  <a:srgbClr val="FF3399"/>
                </a:solidFill>
                <a:latin typeface="Arial Black" pitchFamily="34" charset="0"/>
              </a:rPr>
              <a:t>BRIDGE </a:t>
            </a:r>
            <a:br>
              <a:rPr lang="en-US" sz="7200" b="1" dirty="0" smtClean="0">
                <a:solidFill>
                  <a:srgbClr val="FF3399"/>
                </a:solidFill>
                <a:latin typeface="Arial Black" pitchFamily="34" charset="0"/>
              </a:rPr>
            </a:br>
            <a:r>
              <a:rPr lang="en-US" sz="7200" b="1" dirty="0" smtClean="0">
                <a:solidFill>
                  <a:srgbClr val="FF3399"/>
                </a:solidFill>
                <a:latin typeface="Arial Black" pitchFamily="34" charset="0"/>
              </a:rPr>
              <a:t>HYDRAULICS</a:t>
            </a:r>
            <a:r>
              <a:rPr lang="en-US" sz="7200" b="1" dirty="0" smtClean="0">
                <a:solidFill>
                  <a:srgbClr val="FF3399"/>
                </a:solidFill>
              </a:rPr>
              <a:t/>
            </a:r>
            <a:br>
              <a:rPr lang="en-US" sz="7200" b="1" dirty="0" smtClean="0">
                <a:solidFill>
                  <a:srgbClr val="FF3399"/>
                </a:solidFill>
              </a:rPr>
            </a:br>
            <a:r>
              <a:rPr lang="en-US" sz="7200" b="1" dirty="0" smtClean="0">
                <a:solidFill>
                  <a:srgbClr val="FF3399"/>
                </a:solidFill>
              </a:rPr>
              <a:t/>
            </a:r>
            <a:br>
              <a:rPr lang="en-US" sz="7200" b="1" dirty="0" smtClean="0">
                <a:solidFill>
                  <a:srgbClr val="FF3399"/>
                </a:solidFill>
              </a:rPr>
            </a:br>
            <a:r>
              <a:rPr lang="en-US" sz="3600" b="1" dirty="0" smtClean="0">
                <a:solidFill>
                  <a:srgbClr val="0000FF"/>
                </a:solidFill>
              </a:rPr>
              <a:t>Ramesh Pinjani</a:t>
            </a:r>
            <a:br>
              <a:rPr lang="en-US" sz="3600" b="1" dirty="0" smtClean="0">
                <a:solidFill>
                  <a:srgbClr val="0000FF"/>
                </a:solidFill>
              </a:rPr>
            </a:br>
            <a:r>
              <a:rPr lang="en-US" sz="3600" b="1" dirty="0" smtClean="0">
                <a:solidFill>
                  <a:srgbClr val="0000FF"/>
                </a:solidFill>
              </a:rPr>
              <a:t>Sr Prof Bridges/IRICEN Pune</a:t>
            </a:r>
            <a:r>
              <a:rPr lang="en-US" sz="6000" b="1" dirty="0">
                <a:solidFill>
                  <a:srgbClr val="FF3399"/>
                </a:solidFill>
              </a:rPr>
              <a:t/>
            </a:r>
            <a:br>
              <a:rPr lang="en-US" sz="6000" b="1" dirty="0">
                <a:solidFill>
                  <a:srgbClr val="FF3399"/>
                </a:solidFill>
              </a:rPr>
            </a:br>
            <a:r>
              <a:rPr lang="en-US" sz="6000" b="1" dirty="0">
                <a:solidFill>
                  <a:srgbClr val="FF3399"/>
                </a:solidFill>
              </a:rPr>
              <a:t/>
            </a:r>
            <a:br>
              <a:rPr lang="en-US" sz="6000" b="1" dirty="0">
                <a:solidFill>
                  <a:srgbClr val="FF3399"/>
                </a:solidFill>
              </a:rPr>
            </a:br>
            <a:endParaRPr lang="en-US" sz="60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4638"/>
            <a:ext cx="8229600" cy="944562"/>
          </a:xfrm>
        </p:spPr>
        <p:txBody>
          <a:bodyPr/>
          <a:lstStyle/>
          <a:p>
            <a:r>
              <a:rPr lang="en-US" sz="3200" dirty="0" smtClean="0">
                <a:solidFill>
                  <a:srgbClr val="FF00FF"/>
                </a:solidFill>
              </a:rPr>
              <a:t>Method of Estimation of Design discharge </a:t>
            </a:r>
            <a:r>
              <a:rPr lang="en-US" sz="3200" dirty="0" smtClean="0">
                <a:solidFill>
                  <a:srgbClr val="C00000"/>
                </a:solidFill>
              </a:rPr>
              <a:t/>
            </a:r>
            <a:br>
              <a:rPr lang="en-US" sz="3200" dirty="0" smtClean="0">
                <a:solidFill>
                  <a:srgbClr val="C00000"/>
                </a:solidFill>
              </a:rPr>
            </a:br>
            <a:r>
              <a:rPr lang="en-US" sz="3200" dirty="0" smtClean="0">
                <a:solidFill>
                  <a:srgbClr val="0000FF"/>
                </a:solidFill>
              </a:rPr>
              <a:t> </a:t>
            </a:r>
            <a:r>
              <a:rPr lang="en-US" sz="3200" dirty="0" smtClean="0">
                <a:solidFill>
                  <a:srgbClr val="FF3399"/>
                </a:solidFill>
              </a:rPr>
              <a:t>(Para 4.3 of substructure code ) Contd</a:t>
            </a:r>
            <a:endParaRPr lang="en-US" sz="3200" b="1" dirty="0">
              <a:solidFill>
                <a:srgbClr val="FF3399"/>
              </a:solidFill>
            </a:endParaRPr>
          </a:p>
        </p:txBody>
      </p:sp>
      <p:sp>
        <p:nvSpPr>
          <p:cNvPr id="96259" name="Rectangle 3"/>
          <p:cNvSpPr>
            <a:spLocks noGrp="1" noChangeArrowheads="1"/>
          </p:cNvSpPr>
          <p:nvPr>
            <p:ph type="body" idx="1"/>
          </p:nvPr>
        </p:nvSpPr>
        <p:spPr>
          <a:xfrm>
            <a:off x="457200" y="1600201"/>
            <a:ext cx="8229600" cy="1828800"/>
          </a:xfrm>
        </p:spPr>
        <p:txBody>
          <a:bodyPr/>
          <a:lstStyle/>
          <a:p>
            <a:pPr>
              <a:buNone/>
            </a:pPr>
            <a:r>
              <a:rPr lang="en-US" sz="2400" u="sng" dirty="0" smtClean="0"/>
              <a:t>Para 4.3.1 </a:t>
            </a:r>
            <a:r>
              <a:rPr lang="en-US" sz="2400" dirty="0" smtClean="0"/>
              <a:t>where Stream </a:t>
            </a:r>
            <a:r>
              <a:rPr lang="en-US" sz="2400" dirty="0"/>
              <a:t>flow records (yearly peak discharges) are available for the desired recurrence interval or more </a:t>
            </a:r>
            <a:r>
              <a:rPr lang="en-US" sz="2400" dirty="0" smtClean="0"/>
              <a:t>– </a:t>
            </a:r>
          </a:p>
          <a:p>
            <a:pPr>
              <a:buNone/>
            </a:pPr>
            <a:endParaRPr lang="en-US" dirty="0" smtClean="0"/>
          </a:p>
          <a:p>
            <a:pPr>
              <a:buNone/>
            </a:pPr>
            <a:r>
              <a:rPr lang="en-US" b="1" i="1" dirty="0" smtClean="0"/>
              <a:t>  </a:t>
            </a:r>
            <a:endParaRPr lang="en-US" b="1" i="1" dirty="0"/>
          </a:p>
        </p:txBody>
      </p:sp>
      <p:sp>
        <p:nvSpPr>
          <p:cNvPr id="4" name="TextBox 3"/>
          <p:cNvSpPr txBox="1"/>
          <p:nvPr/>
        </p:nvSpPr>
        <p:spPr>
          <a:xfrm>
            <a:off x="609600" y="2895600"/>
            <a:ext cx="7772400" cy="830997"/>
          </a:xfrm>
          <a:prstGeom prst="rect">
            <a:avLst/>
          </a:prstGeom>
          <a:noFill/>
        </p:spPr>
        <p:txBody>
          <a:bodyPr wrap="square" rtlCol="0">
            <a:spAutoFit/>
          </a:bodyPr>
          <a:lstStyle/>
          <a:p>
            <a:r>
              <a:rPr lang="en-US" sz="2400" b="1" i="1" baseline="0" dirty="0" smtClean="0">
                <a:solidFill>
                  <a:srgbClr val="0000FF"/>
                </a:solidFill>
                <a:latin typeface="+mn-lt"/>
              </a:rPr>
              <a:t>design discharge shall be : The computed flood for the desired recurrence interval</a:t>
            </a:r>
            <a:endParaRPr lang="en-US" sz="2400" baseline="0" dirty="0">
              <a:solidFill>
                <a:srgbClr val="0000FF"/>
              </a:solidFill>
              <a:latin typeface="+mn-lt"/>
            </a:endParaRPr>
          </a:p>
        </p:txBody>
      </p:sp>
      <p:sp>
        <p:nvSpPr>
          <p:cNvPr id="5" name="TextBox 4"/>
          <p:cNvSpPr txBox="1"/>
          <p:nvPr/>
        </p:nvSpPr>
        <p:spPr>
          <a:xfrm>
            <a:off x="609600" y="4038600"/>
            <a:ext cx="7620000" cy="1200329"/>
          </a:xfrm>
          <a:prstGeom prst="rect">
            <a:avLst/>
          </a:prstGeom>
          <a:noFill/>
        </p:spPr>
        <p:txBody>
          <a:bodyPr wrap="square" rtlCol="0">
            <a:spAutoFit/>
          </a:bodyPr>
          <a:lstStyle/>
          <a:p>
            <a:pPr>
              <a:buFontTx/>
              <a:buNone/>
            </a:pPr>
            <a:r>
              <a:rPr lang="en-US" sz="2400" u="sng" baseline="0" dirty="0" smtClean="0"/>
              <a:t>Para 4.3.2 </a:t>
            </a:r>
            <a:r>
              <a:rPr lang="en-US" sz="2400" baseline="0" dirty="0" smtClean="0"/>
              <a:t>Where such Stream flow records exist for less than the desired recurrence interval but sufficient for the statistical analysis-</a:t>
            </a:r>
            <a:endParaRPr lang="en-US" sz="2400" b="1" i="1" u="sng" baseline="0" dirty="0"/>
          </a:p>
        </p:txBody>
      </p:sp>
      <p:sp>
        <p:nvSpPr>
          <p:cNvPr id="6" name="TextBox 5"/>
          <p:cNvSpPr txBox="1"/>
          <p:nvPr/>
        </p:nvSpPr>
        <p:spPr>
          <a:xfrm>
            <a:off x="609600" y="5334000"/>
            <a:ext cx="7696200" cy="830997"/>
          </a:xfrm>
          <a:prstGeom prst="rect">
            <a:avLst/>
          </a:prstGeom>
          <a:noFill/>
        </p:spPr>
        <p:txBody>
          <a:bodyPr wrap="square" rtlCol="0">
            <a:spAutoFit/>
          </a:bodyPr>
          <a:lstStyle/>
          <a:p>
            <a:r>
              <a:rPr lang="en-US" sz="2400" b="1" i="1" baseline="0" dirty="0" smtClean="0">
                <a:solidFill>
                  <a:srgbClr val="0000FF"/>
                </a:solidFill>
              </a:rPr>
              <a:t>design discharge may be : Computed statistically for the desired recurrence interval.</a:t>
            </a:r>
            <a:endParaRPr lang="en-US" sz="2400" baseline="0" dirty="0">
              <a:solidFill>
                <a:srgbClr val="0000FF"/>
              </a:solidFill>
            </a:endParaRP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228600"/>
            <a:ext cx="8382000" cy="990600"/>
          </a:xfrm>
        </p:spPr>
        <p:txBody>
          <a:bodyPr/>
          <a:lstStyle/>
          <a:p>
            <a:pPr algn="l"/>
            <a:r>
              <a:rPr lang="en-US" sz="2800" dirty="0" smtClean="0">
                <a:solidFill>
                  <a:srgbClr val="FF00FF"/>
                </a:solidFill>
              </a:rPr>
              <a:t>Method of Estimation of Design discharge </a:t>
            </a:r>
            <a:r>
              <a:rPr lang="en-US" sz="2800" dirty="0" smtClean="0">
                <a:solidFill>
                  <a:srgbClr val="C00000"/>
                </a:solidFill>
              </a:rPr>
              <a:t/>
            </a:r>
            <a:br>
              <a:rPr lang="en-US" sz="2800" dirty="0" smtClean="0">
                <a:solidFill>
                  <a:srgbClr val="C00000"/>
                </a:solidFill>
              </a:rPr>
            </a:br>
            <a:r>
              <a:rPr lang="en-US" sz="2800" dirty="0" smtClean="0">
                <a:solidFill>
                  <a:srgbClr val="0000FF"/>
                </a:solidFill>
              </a:rPr>
              <a:t> </a:t>
            </a:r>
            <a:r>
              <a:rPr lang="en-US" sz="2800" dirty="0" smtClean="0">
                <a:solidFill>
                  <a:srgbClr val="FF0000"/>
                </a:solidFill>
              </a:rPr>
              <a:t>(Para 4.3 S.S.C ) </a:t>
            </a:r>
            <a:endParaRPr lang="en-GB" sz="2800" b="1" dirty="0">
              <a:solidFill>
                <a:srgbClr val="FF0000"/>
              </a:solidFill>
            </a:endParaRPr>
          </a:p>
        </p:txBody>
      </p:sp>
      <p:sp>
        <p:nvSpPr>
          <p:cNvPr id="9219" name="Rectangle 3"/>
          <p:cNvSpPr>
            <a:spLocks noGrp="1" noChangeArrowheads="1"/>
          </p:cNvSpPr>
          <p:nvPr>
            <p:ph type="body" idx="1"/>
          </p:nvPr>
        </p:nvSpPr>
        <p:spPr>
          <a:xfrm>
            <a:off x="304800" y="1295400"/>
            <a:ext cx="8534400" cy="4953000"/>
          </a:xfrm>
        </p:spPr>
        <p:txBody>
          <a:bodyPr/>
          <a:lstStyle/>
          <a:p>
            <a:pPr>
              <a:lnSpc>
                <a:spcPct val="90000"/>
              </a:lnSpc>
            </a:pPr>
            <a:r>
              <a:rPr lang="en-US" sz="2400" u="sng" dirty="0" smtClean="0"/>
              <a:t>Para 4.3.3 </a:t>
            </a:r>
            <a:r>
              <a:rPr lang="en-US" sz="2400" dirty="0" smtClean="0"/>
              <a:t>where records of floods are not of sufficient length to permit reliable statistical analysis but where </a:t>
            </a:r>
          </a:p>
          <a:p>
            <a:pPr>
              <a:lnSpc>
                <a:spcPct val="90000"/>
              </a:lnSpc>
            </a:pPr>
            <a:endParaRPr lang="en-US" sz="2400" dirty="0" smtClean="0"/>
          </a:p>
          <a:p>
            <a:pPr marL="514350" indent="-514350">
              <a:lnSpc>
                <a:spcPct val="90000"/>
              </a:lnSpc>
              <a:buAutoNum type="alphaLcParenR"/>
            </a:pPr>
            <a:r>
              <a:rPr lang="en-US" sz="2400" dirty="0" smtClean="0"/>
              <a:t>Rainfall pattern &amp; intensity records are available for sufficient length of time   </a:t>
            </a:r>
          </a:p>
          <a:p>
            <a:pPr marL="514350" indent="-514350" algn="ctr">
              <a:lnSpc>
                <a:spcPct val="90000"/>
              </a:lnSpc>
              <a:buNone/>
            </a:pPr>
            <a:r>
              <a:rPr lang="en-US" sz="2400" dirty="0" smtClean="0"/>
              <a:t>&amp; </a:t>
            </a:r>
          </a:p>
          <a:p>
            <a:pPr marL="514350" indent="-514350">
              <a:lnSpc>
                <a:spcPct val="90000"/>
              </a:lnSpc>
              <a:buNone/>
            </a:pPr>
            <a:r>
              <a:rPr lang="en-US" sz="2400" dirty="0" smtClean="0"/>
              <a:t>b)   Where </a:t>
            </a:r>
            <a:r>
              <a:rPr lang="en-US" sz="2400" dirty="0" smtClean="0"/>
              <a:t>it is feasible to carry out at least limited observations of rainfall &amp; discharge to develop unit hydrograph based on such observations</a:t>
            </a:r>
          </a:p>
          <a:p>
            <a:pPr marL="514350" indent="-514350">
              <a:lnSpc>
                <a:spcPct val="90000"/>
              </a:lnSpc>
              <a:buNone/>
            </a:pPr>
            <a:endParaRPr lang="en-US" sz="2400" dirty="0" smtClean="0"/>
          </a:p>
          <a:p>
            <a:pPr marL="514350" indent="-514350">
              <a:lnSpc>
                <a:spcPct val="90000"/>
              </a:lnSpc>
              <a:buNone/>
            </a:pPr>
            <a:r>
              <a:rPr lang="en-US" sz="2400" i="1" dirty="0" smtClean="0">
                <a:solidFill>
                  <a:srgbClr val="0000FF"/>
                </a:solidFill>
              </a:rPr>
              <a:t>	The design discharge for desired recurrence interval is computed using above unit hydrograph developed and applying appropriate design storm</a:t>
            </a:r>
          </a:p>
          <a:p>
            <a:pPr marL="514350" indent="-514350">
              <a:lnSpc>
                <a:spcPct val="90000"/>
              </a:lnSpc>
              <a:buAutoNum type="alphaLcParenR"/>
            </a:pPr>
            <a:endParaRPr lang="en-US" sz="2400" dirty="0" smtClean="0"/>
          </a:p>
          <a:p>
            <a:pPr marL="514350" indent="-514350">
              <a:lnSpc>
                <a:spcPct val="90000"/>
              </a:lnSpc>
              <a:buAutoNum type="alphaLcParenR"/>
            </a:pPr>
            <a:endParaRPr lang="en-US" sz="2400" dirty="0"/>
          </a:p>
        </p:txBody>
      </p:sp>
      <p:sp>
        <p:nvSpPr>
          <p:cNvPr id="9220" name="AutoShape 4">
            <a:hlinkClick r:id="rId2" action="ppaction://hlinksldjump" highlightClick="1"/>
          </p:cNvPr>
          <p:cNvSpPr>
            <a:spLocks noChangeArrowheads="1"/>
          </p:cNvSpPr>
          <p:nvPr/>
        </p:nvSpPr>
        <p:spPr bwMode="auto">
          <a:xfrm>
            <a:off x="7620000" y="1066800"/>
            <a:ext cx="838200" cy="533400"/>
          </a:xfrm>
          <a:prstGeom prst="actionButtonForwardNext">
            <a:avLst/>
          </a:prstGeom>
          <a:noFill/>
          <a:ln w="9525">
            <a:noFill/>
            <a:miter lim="800000"/>
            <a:headEnd/>
            <a:tailEnd/>
          </a:ln>
          <a:effectLst/>
        </p:spPr>
        <p:txBody>
          <a:bodyPr wrap="none" anchor="ctr"/>
          <a:lstStyle/>
          <a:p>
            <a:endParaRPr lang="en-IN"/>
          </a:p>
        </p:txBody>
      </p:sp>
      <p:sp>
        <p:nvSpPr>
          <p:cNvPr id="5" name="TextBox 4"/>
          <p:cNvSpPr txBox="1"/>
          <p:nvPr/>
        </p:nvSpPr>
        <p:spPr>
          <a:xfrm>
            <a:off x="533400" y="4114800"/>
            <a:ext cx="8153400" cy="461665"/>
          </a:xfrm>
          <a:prstGeom prst="rect">
            <a:avLst/>
          </a:prstGeom>
          <a:noFill/>
        </p:spPr>
        <p:txBody>
          <a:bodyPr wrap="square" rtlCol="0">
            <a:spAutoFit/>
          </a:bodyPr>
          <a:lstStyle/>
          <a:p>
            <a:endParaRPr lang="en-US" sz="2400" i="1" baseline="0" dirty="0">
              <a:solidFill>
                <a:srgbClr val="0000FF"/>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 calcmode="lin" valueType="num">
                                      <p:cBhvr additive="base">
                                        <p:cTn id="37"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229600" cy="1905000"/>
          </a:xfrm>
        </p:spPr>
        <p:txBody>
          <a:bodyPr/>
          <a:lstStyle/>
          <a:p>
            <a:pPr>
              <a:lnSpc>
                <a:spcPct val="90000"/>
              </a:lnSpc>
              <a:buNone/>
            </a:pPr>
            <a:r>
              <a:rPr lang="en-US" sz="2800" b="1" dirty="0" smtClean="0">
                <a:solidFill>
                  <a:schemeClr val="hlink"/>
                </a:solidFill>
              </a:rPr>
              <a:t>    </a:t>
            </a:r>
            <a:endParaRPr lang="en-US" sz="2800" dirty="0" smtClean="0"/>
          </a:p>
          <a:p>
            <a:pPr>
              <a:lnSpc>
                <a:spcPct val="90000"/>
              </a:lnSpc>
            </a:pPr>
            <a:endParaRPr lang="en-US" b="1" dirty="0" smtClean="0">
              <a:solidFill>
                <a:schemeClr val="hlink"/>
              </a:solidFill>
            </a:endParaRPr>
          </a:p>
        </p:txBody>
      </p:sp>
      <p:sp>
        <p:nvSpPr>
          <p:cNvPr id="4" name="TextBox 3"/>
          <p:cNvSpPr txBox="1"/>
          <p:nvPr/>
        </p:nvSpPr>
        <p:spPr>
          <a:xfrm>
            <a:off x="457200" y="457201"/>
            <a:ext cx="7924800" cy="3564053"/>
          </a:xfrm>
          <a:prstGeom prst="rect">
            <a:avLst/>
          </a:prstGeom>
          <a:noFill/>
        </p:spPr>
        <p:txBody>
          <a:bodyPr wrap="square" rtlCol="0">
            <a:spAutoFit/>
          </a:bodyPr>
          <a:lstStyle/>
          <a:p>
            <a:pPr>
              <a:lnSpc>
                <a:spcPct val="90000"/>
              </a:lnSpc>
            </a:pPr>
            <a:r>
              <a:rPr lang="en-US" sz="3200" b="1" u="sng" dirty="0" smtClean="0">
                <a:solidFill>
                  <a:srgbClr val="0000FF"/>
                </a:solidFill>
              </a:rPr>
              <a:t>Hydrograph</a:t>
            </a:r>
          </a:p>
          <a:p>
            <a:pPr>
              <a:lnSpc>
                <a:spcPct val="90000"/>
              </a:lnSpc>
            </a:pPr>
            <a:endParaRPr lang="en-US" sz="2000" b="1" u="sng" dirty="0" smtClean="0">
              <a:solidFill>
                <a:srgbClr val="FF3399"/>
              </a:solidFill>
            </a:endParaRPr>
          </a:p>
          <a:p>
            <a:pPr lvl="1">
              <a:lnSpc>
                <a:spcPct val="90000"/>
              </a:lnSpc>
            </a:pPr>
            <a:r>
              <a:rPr lang="en-US" sz="2400" baseline="0" dirty="0" smtClean="0">
                <a:latin typeface="Arial" pitchFamily="34" charset="0"/>
                <a:cs typeface="Arial" pitchFamily="34" charset="0"/>
              </a:rPr>
              <a:t>A hydrograph is graph showing the discharge versus time  at a specific point in river / channel. </a:t>
            </a:r>
          </a:p>
          <a:p>
            <a:pPr lvl="1">
              <a:lnSpc>
                <a:spcPct val="90000"/>
              </a:lnSpc>
            </a:pPr>
            <a:endParaRPr lang="en-US" sz="2400" baseline="0" dirty="0" smtClean="0">
              <a:latin typeface="Arial" pitchFamily="34" charset="0"/>
              <a:cs typeface="Arial" pitchFamily="34" charset="0"/>
            </a:endParaRPr>
          </a:p>
          <a:p>
            <a:pPr lvl="1">
              <a:lnSpc>
                <a:spcPct val="90000"/>
              </a:lnSpc>
            </a:pPr>
            <a:r>
              <a:rPr lang="en-US" sz="2400" baseline="0" dirty="0" smtClean="0">
                <a:latin typeface="Arial" pitchFamily="34" charset="0"/>
                <a:cs typeface="Arial" pitchFamily="34" charset="0"/>
              </a:rPr>
              <a:t> it commonly includes base flow component ( which is relatively steady contribution from ground water return flow) &amp; </a:t>
            </a:r>
          </a:p>
          <a:p>
            <a:pPr lvl="1">
              <a:lnSpc>
                <a:spcPct val="90000"/>
              </a:lnSpc>
            </a:pPr>
            <a:endParaRPr lang="en-US" sz="2400" baseline="0" dirty="0" smtClean="0">
              <a:latin typeface="Arial" pitchFamily="34" charset="0"/>
              <a:cs typeface="Arial" pitchFamily="34" charset="0"/>
            </a:endParaRPr>
          </a:p>
          <a:p>
            <a:pPr lvl="1">
              <a:lnSpc>
                <a:spcPct val="90000"/>
              </a:lnSpc>
            </a:pPr>
            <a:r>
              <a:rPr lang="en-US" sz="2400" baseline="0" dirty="0" smtClean="0">
                <a:latin typeface="Arial" pitchFamily="34" charset="0"/>
                <a:cs typeface="Arial" pitchFamily="34" charset="0"/>
              </a:rPr>
              <a:t>direct run off component ( additional stream flow contributed by surface run off) </a:t>
            </a:r>
            <a:endParaRPr lang="en-US" sz="2400" baseline="0" dirty="0">
              <a:latin typeface="Arial" pitchFamily="34" charset="0"/>
              <a:cs typeface="Arial" pitchFamily="34" charset="0"/>
            </a:endParaRPr>
          </a:p>
        </p:txBody>
      </p:sp>
      <p:sp>
        <p:nvSpPr>
          <p:cNvPr id="6" name="TextBox 5"/>
          <p:cNvSpPr txBox="1"/>
          <p:nvPr/>
        </p:nvSpPr>
        <p:spPr>
          <a:xfrm>
            <a:off x="685800" y="4648200"/>
            <a:ext cx="7772400" cy="646331"/>
          </a:xfrm>
          <a:prstGeom prst="rect">
            <a:avLst/>
          </a:prstGeom>
          <a:noFill/>
        </p:spPr>
        <p:txBody>
          <a:bodyPr wrap="square" rtlCol="0">
            <a:spAutoFit/>
          </a:bodyPr>
          <a:lstStyle/>
          <a:p>
            <a:r>
              <a:rPr lang="en-US" baseline="0" dirty="0" smtClean="0">
                <a:hlinkClick r:id="rId2" action="ppaction://hlinkfile"/>
              </a:rPr>
              <a:t>Development of hydrograph( i.e. discharge v/s time graph on occurrence of rainfall in catchment</a:t>
            </a:r>
            <a:endParaRPr lang="en-US" baseline="0" dirty="0"/>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SH-1"/>
          <p:cNvPicPr>
            <a:picLocks noChangeAspect="1" noChangeArrowheads="1"/>
          </p:cNvPicPr>
          <p:nvPr/>
        </p:nvPicPr>
        <p:blipFill>
          <a:blip r:embed="rId2" cstate="print"/>
          <a:srcRect l="18716" t="10857" r="52878" b="15556"/>
          <a:stretch>
            <a:fillRect/>
          </a:stretch>
        </p:blipFill>
        <p:spPr bwMode="auto">
          <a:xfrm>
            <a:off x="381000" y="0"/>
            <a:ext cx="6096000" cy="6781800"/>
          </a:xfrm>
          <a:prstGeom prst="rect">
            <a:avLst/>
          </a:prstGeom>
          <a:noFill/>
        </p:spPr>
      </p:pic>
      <p:sp>
        <p:nvSpPr>
          <p:cNvPr id="3" name="TextBox 2"/>
          <p:cNvSpPr txBox="1"/>
          <p:nvPr/>
        </p:nvSpPr>
        <p:spPr>
          <a:xfrm>
            <a:off x="6781800" y="228600"/>
            <a:ext cx="2057400" cy="4524315"/>
          </a:xfrm>
          <a:prstGeom prst="rect">
            <a:avLst/>
          </a:prstGeom>
          <a:noFill/>
        </p:spPr>
        <p:txBody>
          <a:bodyPr wrap="square" rtlCol="0">
            <a:spAutoFit/>
          </a:bodyPr>
          <a:lstStyle/>
          <a:p>
            <a:r>
              <a:rPr lang="en-US" sz="2400" dirty="0" smtClean="0">
                <a:solidFill>
                  <a:srgbClr val="0000FF"/>
                </a:solidFill>
              </a:rPr>
              <a:t>A unit hydrograph is the hypothetical response of a water shed ( in terms of run off volume &amp; timing) to a unit input of rainfall</a:t>
            </a:r>
          </a:p>
          <a:p>
            <a:endParaRPr lang="en-US" sz="2400" dirty="0" smtClean="0">
              <a:solidFill>
                <a:srgbClr val="0000FF"/>
              </a:solidFill>
            </a:endParaRPr>
          </a:p>
          <a:p>
            <a:r>
              <a:rPr lang="en-US" sz="2400" dirty="0" smtClean="0">
                <a:solidFill>
                  <a:srgbClr val="0000FF"/>
                </a:solidFill>
              </a:rPr>
              <a:t>It can be defined as direct run off hydrograph resulting from one unit( say 1 cm) of effective rainfall occurring uniformly over the water shed  at a uniform rate over a unit period of time</a:t>
            </a:r>
            <a:endParaRPr lang="en-US" sz="2400" dirty="0">
              <a:solidFill>
                <a:srgbClr val="0000FF"/>
              </a:solidFill>
            </a:endParaRPr>
          </a:p>
        </p:txBody>
      </p:sp>
      <p:sp>
        <p:nvSpPr>
          <p:cNvPr id="5" name="TextBox 4"/>
          <p:cNvSpPr txBox="1"/>
          <p:nvPr/>
        </p:nvSpPr>
        <p:spPr>
          <a:xfrm>
            <a:off x="6400800" y="4953000"/>
            <a:ext cx="2438400" cy="1384995"/>
          </a:xfrm>
          <a:prstGeom prst="rect">
            <a:avLst/>
          </a:prstGeom>
          <a:noFill/>
        </p:spPr>
        <p:txBody>
          <a:bodyPr wrap="square" rtlCol="0">
            <a:spAutoFit/>
          </a:bodyPr>
          <a:lstStyle/>
          <a:p>
            <a:pPr lvl="1">
              <a:lnSpc>
                <a:spcPct val="90000"/>
              </a:lnSpc>
            </a:pPr>
            <a:r>
              <a:rPr lang="en-US" sz="2000" b="1" dirty="0" smtClean="0">
                <a:solidFill>
                  <a:srgbClr val="0000FF"/>
                </a:solidFill>
              </a:rPr>
              <a:t>It is a hydrograph of direct surface run off resulting from unit effective excess rainfall generated uniformly over catchment.</a:t>
            </a:r>
            <a:endParaRPr lang="en-US" sz="2000" dirty="0">
              <a:solidFill>
                <a:srgbClr val="0000FF"/>
              </a:solidFill>
            </a:endParaRP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33400" y="152400"/>
            <a:ext cx="7772400" cy="990600"/>
          </a:xfrm>
        </p:spPr>
        <p:txBody>
          <a:bodyPr/>
          <a:lstStyle/>
          <a:p>
            <a:pPr algn="l"/>
            <a:r>
              <a:rPr lang="en-US" sz="3200" b="1" u="sng" dirty="0" smtClean="0">
                <a:solidFill>
                  <a:srgbClr val="FF00FF"/>
                </a:solidFill>
              </a:rPr>
              <a:t>Basic principles of UH</a:t>
            </a:r>
            <a:endParaRPr lang="en-GB" sz="3200" b="1" u="sng" dirty="0">
              <a:solidFill>
                <a:srgbClr val="FF00FF"/>
              </a:solidFill>
            </a:endParaRPr>
          </a:p>
        </p:txBody>
      </p:sp>
      <p:sp>
        <p:nvSpPr>
          <p:cNvPr id="72707" name="Rectangle 3"/>
          <p:cNvSpPr>
            <a:spLocks noGrp="1" noChangeArrowheads="1"/>
          </p:cNvSpPr>
          <p:nvPr>
            <p:ph type="body" idx="1"/>
          </p:nvPr>
        </p:nvSpPr>
        <p:spPr>
          <a:xfrm>
            <a:off x="685800" y="1219200"/>
            <a:ext cx="7772400" cy="3886200"/>
          </a:xfrm>
        </p:spPr>
        <p:txBody>
          <a:bodyPr/>
          <a:lstStyle/>
          <a:p>
            <a:pPr>
              <a:lnSpc>
                <a:spcPct val="90000"/>
              </a:lnSpc>
              <a:buFontTx/>
              <a:buNone/>
            </a:pPr>
            <a:r>
              <a:rPr lang="en-US" sz="2400" u="sng" dirty="0"/>
              <a:t>For a given watershed </a:t>
            </a:r>
            <a:endParaRPr lang="en-US" sz="2400" u="sng" dirty="0" smtClean="0"/>
          </a:p>
          <a:p>
            <a:pPr>
              <a:lnSpc>
                <a:spcPct val="90000"/>
              </a:lnSpc>
              <a:buFontTx/>
              <a:buNone/>
            </a:pPr>
            <a:endParaRPr lang="en-US" sz="2400" u="sng" dirty="0"/>
          </a:p>
          <a:p>
            <a:pPr>
              <a:lnSpc>
                <a:spcPct val="90000"/>
              </a:lnSpc>
              <a:buFont typeface="Wingdings" pitchFamily="2" charset="2"/>
              <a:buChar char="Ø"/>
            </a:pPr>
            <a:r>
              <a:rPr lang="en-US" sz="2400" dirty="0"/>
              <a:t>Storms of equal duration will produce runoff hydrographs with equivalent time bases regardless the intensity of rain.</a:t>
            </a:r>
          </a:p>
          <a:p>
            <a:pPr>
              <a:lnSpc>
                <a:spcPct val="90000"/>
              </a:lnSpc>
              <a:buFont typeface="Wingdings" pitchFamily="2" charset="2"/>
              <a:buChar char="Ø"/>
            </a:pPr>
            <a:r>
              <a:rPr lang="en-US" sz="2400" dirty="0" smtClean="0"/>
              <a:t>Inst</a:t>
            </a:r>
            <a:r>
              <a:rPr lang="en-US" sz="2400" dirty="0"/>
              <a:t>. discharge will be proportional to volume of surface runoff produced by storms of equal duration.</a:t>
            </a:r>
          </a:p>
          <a:p>
            <a:pPr>
              <a:lnSpc>
                <a:spcPct val="90000"/>
              </a:lnSpc>
              <a:buFont typeface="Wingdings" pitchFamily="2" charset="2"/>
              <a:buChar char="Ø"/>
            </a:pPr>
            <a:r>
              <a:rPr lang="en-US" sz="2400" dirty="0" smtClean="0"/>
              <a:t>Time </a:t>
            </a:r>
            <a:r>
              <a:rPr lang="en-US" sz="2400" dirty="0"/>
              <a:t>distribution of runoff from a given storm period  is independent of precipitation from antecedent or subsequent storm periods</a:t>
            </a:r>
            <a:endParaRPr lang="en-GB" sz="2400" dirty="0"/>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descr="SH-3"/>
          <p:cNvPicPr>
            <a:picLocks noChangeAspect="1" noChangeArrowheads="1"/>
          </p:cNvPicPr>
          <p:nvPr/>
        </p:nvPicPr>
        <p:blipFill>
          <a:blip r:embed="rId2" cstate="print">
            <a:lum bright="30000" contrast="36000"/>
          </a:blip>
          <a:srcRect l="44492" t="7034" r="26859" b="18042"/>
          <a:stretch>
            <a:fillRect/>
          </a:stretch>
        </p:blipFill>
        <p:spPr bwMode="auto">
          <a:xfrm>
            <a:off x="609600" y="0"/>
            <a:ext cx="7467600" cy="6591300"/>
          </a:xfrm>
          <a:prstGeom prst="rect">
            <a:avLst/>
          </a:prstGeom>
          <a:noFill/>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1"/>
            <a:ext cx="8229600" cy="3200400"/>
          </a:xfrm>
        </p:spPr>
        <p:txBody>
          <a:bodyPr>
            <a:normAutofit lnSpcReduction="10000"/>
          </a:bodyPr>
          <a:lstStyle/>
          <a:p>
            <a:pPr>
              <a:buNone/>
            </a:pPr>
            <a:r>
              <a:rPr lang="en-IN" b="1" dirty="0" smtClean="0">
                <a:solidFill>
                  <a:srgbClr val="0000FF"/>
                </a:solidFill>
              </a:rPr>
              <a:t>	</a:t>
            </a:r>
            <a:r>
              <a:rPr lang="en-IN" sz="2400" b="1" u="sng" dirty="0" smtClean="0"/>
              <a:t>Para 4.3.4 </a:t>
            </a:r>
            <a:r>
              <a:rPr lang="en-IN" sz="2400" u="sng" dirty="0" smtClean="0"/>
              <a:t>   </a:t>
            </a:r>
            <a:r>
              <a:rPr lang="en-IN" sz="2400" dirty="0" smtClean="0"/>
              <a:t>Where such observations, as mentioned in Cl. 4.3.3 above, are not possible, </a:t>
            </a:r>
          </a:p>
          <a:p>
            <a:pPr>
              <a:buNone/>
            </a:pPr>
            <a:r>
              <a:rPr lang="en-IN" sz="2400" dirty="0" smtClean="0"/>
              <a:t>	</a:t>
            </a:r>
            <a:r>
              <a:rPr lang="en-IN" sz="2400" dirty="0" smtClean="0">
                <a:solidFill>
                  <a:srgbClr val="0000FF"/>
                </a:solidFill>
              </a:rPr>
              <a:t>a synthetic unit hydrograph may be developed for medium size catchment ( i.e. Area 25 sq. Km or more but less than 2500 sq. Km) by utilising established relationships as mentioned in Flood Estimation Report for respective hydro-meteorological sub zone, listed under Appendix V(</a:t>
            </a:r>
            <a:r>
              <a:rPr lang="en-IN" sz="2400" dirty="0" err="1" smtClean="0">
                <a:solidFill>
                  <a:srgbClr val="0000FF"/>
                </a:solidFill>
              </a:rPr>
              <a:t>i</a:t>
            </a:r>
            <a:r>
              <a:rPr lang="en-IN" sz="2400" dirty="0" smtClean="0">
                <a:solidFill>
                  <a:srgbClr val="0000FF"/>
                </a:solidFill>
              </a:rPr>
              <a:t>). </a:t>
            </a:r>
          </a:p>
        </p:txBody>
      </p:sp>
      <p:sp>
        <p:nvSpPr>
          <p:cNvPr id="5" name="TextBox 4"/>
          <p:cNvSpPr txBox="1"/>
          <p:nvPr/>
        </p:nvSpPr>
        <p:spPr>
          <a:xfrm>
            <a:off x="304800" y="381000"/>
            <a:ext cx="8305800" cy="748923"/>
          </a:xfrm>
          <a:prstGeom prst="rect">
            <a:avLst/>
          </a:prstGeom>
          <a:noFill/>
        </p:spPr>
        <p:txBody>
          <a:bodyPr wrap="square" rtlCol="0">
            <a:spAutoFit/>
          </a:bodyPr>
          <a:lstStyle/>
          <a:p>
            <a:r>
              <a:rPr lang="en-US" sz="3200" dirty="0" smtClean="0">
                <a:solidFill>
                  <a:srgbClr val="FF00FF"/>
                </a:solidFill>
                <a:latin typeface="+mn-lt"/>
              </a:rPr>
              <a:t>Method of Estimation of Design discharge </a:t>
            </a:r>
            <a:br>
              <a:rPr lang="en-US" sz="3200" dirty="0" smtClean="0">
                <a:solidFill>
                  <a:srgbClr val="FF00FF"/>
                </a:solidFill>
                <a:latin typeface="+mn-lt"/>
              </a:rPr>
            </a:br>
            <a:r>
              <a:rPr lang="en-US" sz="3200" dirty="0" smtClean="0">
                <a:solidFill>
                  <a:srgbClr val="FF3399"/>
                </a:solidFill>
                <a:latin typeface="+mn-lt"/>
              </a:rPr>
              <a:t> (Para 4.3 of substructure code )</a:t>
            </a:r>
            <a:endParaRPr lang="en-US" sz="3200" dirty="0">
              <a:solidFill>
                <a:srgbClr val="FF3399"/>
              </a:solidFill>
              <a:latin typeface="+mn-lt"/>
            </a:endParaRPr>
          </a:p>
        </p:txBody>
      </p:sp>
      <p:sp>
        <p:nvSpPr>
          <p:cNvPr id="4" name="TextBox 3"/>
          <p:cNvSpPr txBox="1"/>
          <p:nvPr/>
        </p:nvSpPr>
        <p:spPr>
          <a:xfrm>
            <a:off x="914400" y="4343400"/>
            <a:ext cx="7391400" cy="1938992"/>
          </a:xfrm>
          <a:prstGeom prst="rect">
            <a:avLst/>
          </a:prstGeom>
          <a:noFill/>
        </p:spPr>
        <p:txBody>
          <a:bodyPr wrap="square" rtlCol="0">
            <a:spAutoFit/>
          </a:bodyPr>
          <a:lstStyle/>
          <a:p>
            <a:r>
              <a:rPr lang="en-IN" sz="2400" baseline="0" dirty="0" smtClean="0">
                <a:solidFill>
                  <a:srgbClr val="0000FF"/>
                </a:solidFill>
              </a:rPr>
              <a:t>For small size catchment (less than 25 sq. Km), design discharge may be estimated using the techniques described in RDSO report no. RBF-16, </a:t>
            </a:r>
            <a:r>
              <a:rPr lang="en-IN" sz="2400" baseline="0" dirty="0" smtClean="0"/>
              <a:t>titled as  “Flood Estimation Methods for Catchments less than 25 km</a:t>
            </a:r>
            <a:r>
              <a:rPr lang="en-IN" sz="2400" baseline="30000" dirty="0" smtClean="0"/>
              <a:t>2</a:t>
            </a:r>
            <a:r>
              <a:rPr lang="en-IN" sz="2400" baseline="0" dirty="0" smtClean="0"/>
              <a:t> area.” </a:t>
            </a:r>
            <a:endParaRPr lang="en-US" sz="2400" baseline="0" dirty="0"/>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458200" cy="2286000"/>
          </a:xfrm>
        </p:spPr>
        <p:txBody>
          <a:bodyPr/>
          <a:lstStyle/>
          <a:p>
            <a:pPr>
              <a:buNone/>
            </a:pPr>
            <a:r>
              <a:rPr lang="en-IN" dirty="0" smtClean="0"/>
              <a:t>	</a:t>
            </a:r>
            <a:r>
              <a:rPr lang="en-IN" sz="2400" u="sng" dirty="0" smtClean="0"/>
              <a:t>Para 4.3.5</a:t>
            </a:r>
            <a:r>
              <a:rPr lang="en-IN" dirty="0" smtClean="0"/>
              <a:t>	</a:t>
            </a:r>
            <a:r>
              <a:rPr lang="en-IN" sz="2400" dirty="0" smtClean="0">
                <a:solidFill>
                  <a:srgbClr val="0000FF"/>
                </a:solidFill>
              </a:rPr>
              <a:t>Where feasible, gauging of the stream may be done to establish the stage – discharge relationships and the discharge at known HFL determined. </a:t>
            </a:r>
          </a:p>
          <a:p>
            <a:pPr>
              <a:buNone/>
            </a:pPr>
            <a:r>
              <a:rPr lang="en-IN" sz="2400" dirty="0" smtClean="0"/>
              <a:t>	 Otherwise, the discharge may be estimated by slope area method after obtaining flood slope by field observations</a:t>
            </a:r>
            <a:r>
              <a:rPr lang="en-IN" dirty="0" smtClean="0"/>
              <a:t>. </a:t>
            </a:r>
            <a:endParaRPr lang="en-IN" dirty="0"/>
          </a:p>
        </p:txBody>
      </p:sp>
      <p:sp>
        <p:nvSpPr>
          <p:cNvPr id="4" name="TextBox 3"/>
          <p:cNvSpPr txBox="1"/>
          <p:nvPr/>
        </p:nvSpPr>
        <p:spPr>
          <a:xfrm>
            <a:off x="457200" y="533400"/>
            <a:ext cx="8382000" cy="954107"/>
          </a:xfrm>
          <a:prstGeom prst="rect">
            <a:avLst/>
          </a:prstGeom>
          <a:noFill/>
        </p:spPr>
        <p:txBody>
          <a:bodyPr wrap="square" rtlCol="0">
            <a:spAutoFit/>
          </a:bodyPr>
          <a:lstStyle/>
          <a:p>
            <a:r>
              <a:rPr lang="en-US" sz="2800" b="1" baseline="0" dirty="0" smtClean="0">
                <a:solidFill>
                  <a:srgbClr val="FF00FF"/>
                </a:solidFill>
              </a:rPr>
              <a:t>Method of Estimation of Design discharge </a:t>
            </a:r>
            <a:br>
              <a:rPr lang="en-US" sz="2800" b="1" baseline="0" dirty="0" smtClean="0">
                <a:solidFill>
                  <a:srgbClr val="FF00FF"/>
                </a:solidFill>
              </a:rPr>
            </a:br>
            <a:r>
              <a:rPr lang="en-US" sz="2800" b="1" baseline="0" dirty="0" smtClean="0">
                <a:solidFill>
                  <a:srgbClr val="0000FF"/>
                </a:solidFill>
              </a:rPr>
              <a:t> </a:t>
            </a:r>
            <a:r>
              <a:rPr lang="en-US" sz="2800" b="1" baseline="0" dirty="0" smtClean="0">
                <a:solidFill>
                  <a:srgbClr val="FF3399"/>
                </a:solidFill>
              </a:rPr>
              <a:t>(Para 4.3 S.S.C) Contd</a:t>
            </a:r>
            <a:endParaRPr lang="en-US" sz="2800" b="1" baseline="0" dirty="0">
              <a:solidFill>
                <a:srgbClr val="FF3399"/>
              </a:solidFill>
            </a:endParaRP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idx="4294967295"/>
          </p:nvPr>
        </p:nvSpPr>
        <p:spPr>
          <a:xfrm>
            <a:off x="571500" y="2286000"/>
            <a:ext cx="8329613" cy="1939925"/>
          </a:xfrm>
        </p:spPr>
        <p:txBody>
          <a:bodyPr/>
          <a:lstStyle/>
          <a:p>
            <a:r>
              <a:rPr lang="en-US" b="1" dirty="0">
                <a:solidFill>
                  <a:srgbClr val="0000FF"/>
                </a:solidFill>
              </a:rPr>
              <a:t>Flood estimation for small catchments : area &lt; 25 sq km – RDSO report RBF-16</a:t>
            </a:r>
            <a:endParaRPr lang="en-IN" b="1" dirty="0">
              <a:solidFill>
                <a:srgbClr val="0000FF"/>
              </a:solidFill>
            </a:endParaRPr>
          </a:p>
        </p:txBody>
      </p:sp>
    </p:spTree>
    <p:extLst>
      <p:ext uri="{BB962C8B-B14F-4D97-AF65-F5344CB8AC3E}">
        <p14:creationId xmlns:p14="http://schemas.microsoft.com/office/powerpoint/2010/main" xmlns="" val="3926108783"/>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285750" y="0"/>
            <a:ext cx="8229600" cy="785813"/>
          </a:xfrm>
        </p:spPr>
        <p:txBody>
          <a:bodyPr/>
          <a:lstStyle/>
          <a:p>
            <a:r>
              <a:rPr lang="en-US" sz="3200" b="1" u="sng" dirty="0">
                <a:solidFill>
                  <a:srgbClr val="FF3399"/>
                </a:solidFill>
              </a:rPr>
              <a:t>Modified rational formula </a:t>
            </a:r>
            <a:endParaRPr lang="en-IN" sz="3200" b="1" u="sng" dirty="0">
              <a:solidFill>
                <a:srgbClr val="FF3399"/>
              </a:solidFill>
            </a:endParaRPr>
          </a:p>
        </p:txBody>
      </p:sp>
      <p:sp>
        <p:nvSpPr>
          <p:cNvPr id="109571" name="Text Placeholder 9"/>
          <p:cNvSpPr>
            <a:spLocks noGrp="1"/>
          </p:cNvSpPr>
          <p:nvPr>
            <p:ph type="body" idx="4294967295"/>
          </p:nvPr>
        </p:nvSpPr>
        <p:spPr>
          <a:xfrm>
            <a:off x="571500" y="1143000"/>
            <a:ext cx="8001000" cy="1143000"/>
          </a:xfrm>
        </p:spPr>
        <p:txBody>
          <a:bodyPr anchor="b"/>
          <a:lstStyle/>
          <a:p>
            <a:pPr marL="0" indent="0">
              <a:buFontTx/>
              <a:buNone/>
            </a:pPr>
            <a:r>
              <a:rPr lang="en-US" sz="2400" dirty="0"/>
              <a:t>RBF-16 suggests to use modified rational formula  which  incorporate s recurrence interval concept over the normal rational formula</a:t>
            </a:r>
            <a:endParaRPr lang="en-IN" sz="2400" dirty="0"/>
          </a:p>
        </p:txBody>
      </p:sp>
      <p:graphicFrame>
        <p:nvGraphicFramePr>
          <p:cNvPr id="109572" name="Object 3"/>
          <p:cNvGraphicFramePr>
            <a:graphicFrameLocks noChangeAspect="1"/>
          </p:cNvGraphicFramePr>
          <p:nvPr/>
        </p:nvGraphicFramePr>
        <p:xfrm>
          <a:off x="138113" y="3644900"/>
          <a:ext cx="3735387" cy="755650"/>
        </p:xfrm>
        <a:graphic>
          <a:graphicData uri="http://schemas.openxmlformats.org/presentationml/2006/ole">
            <p:oleObj spid="_x0000_s124933" name="Equation" r:id="rId3" imgW="1130300" imgH="228600" progId="Equation.3">
              <p:embed/>
            </p:oleObj>
          </a:graphicData>
        </a:graphic>
      </p:graphicFrame>
      <p:sp>
        <p:nvSpPr>
          <p:cNvPr id="109573" name="Content Placeholder 14"/>
          <p:cNvSpPr>
            <a:spLocks noGrp="1"/>
          </p:cNvSpPr>
          <p:nvPr>
            <p:ph sz="quarter" idx="4294967295"/>
          </p:nvPr>
        </p:nvSpPr>
        <p:spPr>
          <a:xfrm>
            <a:off x="4786313" y="3357563"/>
            <a:ext cx="4214812" cy="1754187"/>
          </a:xfrm>
        </p:spPr>
        <p:txBody>
          <a:bodyPr/>
          <a:lstStyle/>
          <a:p>
            <a:pPr>
              <a:buFontTx/>
              <a:buNone/>
            </a:pPr>
            <a:r>
              <a:rPr lang="en-US" sz="2400" dirty="0">
                <a:solidFill>
                  <a:srgbClr val="0000FF"/>
                </a:solidFill>
              </a:rPr>
              <a:t>C= runoff coefficient</a:t>
            </a:r>
          </a:p>
          <a:p>
            <a:pPr>
              <a:buFontTx/>
              <a:buNone/>
            </a:pPr>
            <a:r>
              <a:rPr lang="en-US" sz="2400" dirty="0">
                <a:solidFill>
                  <a:srgbClr val="0000FF"/>
                </a:solidFill>
              </a:rPr>
              <a:t>A : catchment area in sq KM</a:t>
            </a:r>
          </a:p>
          <a:p>
            <a:pPr>
              <a:buFontTx/>
              <a:buNone/>
            </a:pPr>
            <a:r>
              <a:rPr lang="en-US" sz="2400" dirty="0">
                <a:solidFill>
                  <a:srgbClr val="0000FF"/>
                </a:solidFill>
              </a:rPr>
              <a:t>I</a:t>
            </a:r>
            <a:r>
              <a:rPr lang="en-US" sz="2400" baseline="-25000" dirty="0">
                <a:solidFill>
                  <a:srgbClr val="0000FF"/>
                </a:solidFill>
              </a:rPr>
              <a:t>50</a:t>
            </a:r>
            <a:r>
              <a:rPr lang="en-US" sz="2400" dirty="0">
                <a:solidFill>
                  <a:srgbClr val="0000FF"/>
                </a:solidFill>
              </a:rPr>
              <a:t> : 50 year rainfall intensity    mm/hr = R</a:t>
            </a:r>
            <a:r>
              <a:rPr lang="en-US" sz="2400" baseline="-25000" dirty="0">
                <a:solidFill>
                  <a:srgbClr val="0000FF"/>
                </a:solidFill>
              </a:rPr>
              <a:t>50(</a:t>
            </a:r>
            <a:r>
              <a:rPr lang="en-US" sz="2400" baseline="-25000" dirty="0" err="1">
                <a:solidFill>
                  <a:srgbClr val="0000FF"/>
                </a:solidFill>
              </a:rPr>
              <a:t>tc</a:t>
            </a:r>
            <a:r>
              <a:rPr lang="en-US" sz="2400" baseline="-25000" dirty="0">
                <a:solidFill>
                  <a:srgbClr val="0000FF"/>
                </a:solidFill>
              </a:rPr>
              <a:t>)</a:t>
            </a:r>
            <a:r>
              <a:rPr lang="en-US" sz="2400" dirty="0">
                <a:solidFill>
                  <a:srgbClr val="0000FF"/>
                </a:solidFill>
              </a:rPr>
              <a:t>/</a:t>
            </a:r>
            <a:r>
              <a:rPr lang="en-US" sz="2400" dirty="0" err="1">
                <a:solidFill>
                  <a:srgbClr val="0000FF"/>
                </a:solidFill>
              </a:rPr>
              <a:t>t</a:t>
            </a:r>
            <a:r>
              <a:rPr lang="en-US" sz="2400" baseline="-25000" dirty="0" err="1">
                <a:solidFill>
                  <a:srgbClr val="0000FF"/>
                </a:solidFill>
              </a:rPr>
              <a:t>c</a:t>
            </a:r>
            <a:endParaRPr lang="en-IN" sz="2400" dirty="0">
              <a:solidFill>
                <a:srgbClr val="0000FF"/>
              </a:solidFill>
            </a:endParaRPr>
          </a:p>
          <a:p>
            <a:endParaRPr lang="en-IN" sz="2400" dirty="0">
              <a:solidFill>
                <a:srgbClr val="FF9900"/>
              </a:solidFill>
            </a:endParaRPr>
          </a:p>
          <a:p>
            <a:endParaRPr lang="en-IN" sz="2400" dirty="0"/>
          </a:p>
          <a:p>
            <a:endParaRPr lang="en-IN" sz="2400" dirty="0"/>
          </a:p>
        </p:txBody>
      </p:sp>
      <p:sp>
        <p:nvSpPr>
          <p:cNvPr id="16" name="Right Arrow 15"/>
          <p:cNvSpPr/>
          <p:nvPr/>
        </p:nvSpPr>
        <p:spPr>
          <a:xfrm>
            <a:off x="3857625" y="3643313"/>
            <a:ext cx="857250" cy="785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baseline="0">
              <a:solidFill>
                <a:srgbClr val="FFFFFF"/>
              </a:solidFill>
            </a:endParaRPr>
          </a:p>
        </p:txBody>
      </p:sp>
    </p:spTree>
    <p:extLst>
      <p:ext uri="{BB962C8B-B14F-4D97-AF65-F5344CB8AC3E}">
        <p14:creationId xmlns:p14="http://schemas.microsoft.com/office/powerpoint/2010/main" xmlns="" val="43170116"/>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smtClean="0">
                <a:solidFill>
                  <a:srgbClr val="FF00FF"/>
                </a:solidFill>
              </a:rPr>
              <a:t>Lecture plan</a:t>
            </a:r>
            <a:endParaRPr lang="en-US" u="sng" dirty="0">
              <a:solidFill>
                <a:srgbClr val="FF00FF"/>
              </a:solidFill>
            </a:endParaRPr>
          </a:p>
        </p:txBody>
      </p:sp>
      <p:sp>
        <p:nvSpPr>
          <p:cNvPr id="3" name="Content Placeholder 2"/>
          <p:cNvSpPr>
            <a:spLocks noGrp="1"/>
          </p:cNvSpPr>
          <p:nvPr>
            <p:ph idx="1"/>
          </p:nvPr>
        </p:nvSpPr>
        <p:spPr>
          <a:xfrm>
            <a:off x="457200" y="1371600"/>
            <a:ext cx="8458200" cy="5334000"/>
          </a:xfrm>
        </p:spPr>
        <p:txBody>
          <a:bodyPr/>
          <a:lstStyle/>
          <a:p>
            <a:pPr>
              <a:buNone/>
            </a:pPr>
            <a:r>
              <a:rPr lang="en-US" dirty="0" smtClean="0"/>
              <a:t>1. Important definitions / Terminology</a:t>
            </a:r>
          </a:p>
          <a:p>
            <a:pPr>
              <a:buNone/>
            </a:pPr>
            <a:r>
              <a:rPr lang="en-US" dirty="0" smtClean="0"/>
              <a:t>2. Methods of estimation of design discharge- sub structure code provisions(Para 4.3)</a:t>
            </a:r>
          </a:p>
          <a:p>
            <a:pPr>
              <a:buNone/>
            </a:pPr>
            <a:r>
              <a:rPr lang="en-US" dirty="0" smtClean="0"/>
              <a:t>3. Working out Q50 for catchment area &lt; 25 sqkm – RDSO report RBF-16</a:t>
            </a:r>
          </a:p>
          <a:p>
            <a:pPr>
              <a:buNone/>
            </a:pPr>
            <a:r>
              <a:rPr lang="en-US" dirty="0" smtClean="0"/>
              <a:t>4. Sample calculations on Q50 estimation</a:t>
            </a:r>
          </a:p>
          <a:p>
            <a:pPr>
              <a:buNone/>
            </a:pPr>
            <a:r>
              <a:rPr lang="en-US" dirty="0" smtClean="0"/>
              <a:t>5. Working out Q50 for catchment area  25 sqkm – 2500 sqkm – Flood estimation report </a:t>
            </a:r>
            <a:r>
              <a:rPr lang="en-US" sz="2000" dirty="0" smtClean="0"/>
              <a:t>( </a:t>
            </a:r>
            <a:r>
              <a:rPr lang="en-US" sz="2000" b="1" i="1" dirty="0" smtClean="0"/>
              <a:t>A joint work of CWC,RDSO,IMD,MOT</a:t>
            </a:r>
            <a:r>
              <a:rPr lang="en-US" sz="2000" dirty="0" smtClean="0"/>
              <a:t>)</a:t>
            </a:r>
            <a:endParaRPr lang="en-US" sz="2000" dirty="0"/>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idx="4294967295"/>
          </p:nvPr>
        </p:nvSpPr>
        <p:spPr>
          <a:xfrm>
            <a:off x="457200" y="304800"/>
            <a:ext cx="8229600" cy="1143000"/>
          </a:xfrm>
        </p:spPr>
        <p:txBody>
          <a:bodyPr/>
          <a:lstStyle/>
          <a:p>
            <a:r>
              <a:rPr lang="en-US" sz="3200" u="sng" dirty="0">
                <a:solidFill>
                  <a:srgbClr val="FF00FF"/>
                </a:solidFill>
              </a:rPr>
              <a:t>Runoff coefficient</a:t>
            </a:r>
            <a:endParaRPr lang="en-IN" sz="3200" u="sng" dirty="0">
              <a:solidFill>
                <a:srgbClr val="FF00FF"/>
              </a:solidFill>
            </a:endParaRPr>
          </a:p>
        </p:txBody>
      </p:sp>
      <p:sp>
        <p:nvSpPr>
          <p:cNvPr id="110595" name="Content Placeholder 2"/>
          <p:cNvSpPr>
            <a:spLocks noGrp="1"/>
          </p:cNvSpPr>
          <p:nvPr>
            <p:ph idx="4294967295"/>
          </p:nvPr>
        </p:nvSpPr>
        <p:spPr>
          <a:xfrm>
            <a:off x="457200" y="1600200"/>
            <a:ext cx="8229600" cy="4876800"/>
          </a:xfrm>
        </p:spPr>
        <p:txBody>
          <a:bodyPr/>
          <a:lstStyle/>
          <a:p>
            <a:r>
              <a:rPr lang="en-US" sz="2400" dirty="0"/>
              <a:t>Depends upon nature of soil, soil cover and location of catchment  :</a:t>
            </a:r>
          </a:p>
          <a:p>
            <a:pPr>
              <a:buFontTx/>
              <a:buNone/>
            </a:pPr>
            <a:endParaRPr lang="en-US" sz="2400" dirty="0"/>
          </a:p>
          <a:p>
            <a:pPr>
              <a:buFontTx/>
              <a:buNone/>
            </a:pPr>
            <a:endParaRPr lang="en-US" sz="2400" dirty="0"/>
          </a:p>
          <a:p>
            <a:pPr>
              <a:buFontTx/>
              <a:buNone/>
            </a:pPr>
            <a:r>
              <a:rPr lang="en-US" sz="2400" dirty="0"/>
              <a:t>	</a:t>
            </a:r>
            <a:endParaRPr lang="en-US" sz="2400" dirty="0" smtClean="0"/>
          </a:p>
          <a:p>
            <a:pPr>
              <a:buFontTx/>
              <a:buNone/>
            </a:pPr>
            <a:endParaRPr lang="en-US" sz="2400" dirty="0" smtClean="0"/>
          </a:p>
          <a:p>
            <a:pPr>
              <a:buFontTx/>
              <a:buNone/>
            </a:pPr>
            <a:r>
              <a:rPr lang="en-US" sz="2400" dirty="0" smtClean="0"/>
              <a:t>	R </a:t>
            </a:r>
            <a:r>
              <a:rPr lang="en-US" sz="2400" dirty="0"/>
              <a:t>= 50 year 24 hrs point rainfall (cm) from figure given in the report for the country</a:t>
            </a:r>
          </a:p>
          <a:p>
            <a:pPr>
              <a:buFontTx/>
              <a:buNone/>
            </a:pPr>
            <a:r>
              <a:rPr lang="en-US" sz="2400" dirty="0"/>
              <a:t>    F : Areal reduction factor </a:t>
            </a:r>
          </a:p>
          <a:p>
            <a:pPr>
              <a:buFontTx/>
              <a:buNone/>
            </a:pPr>
            <a:r>
              <a:rPr lang="en-US" sz="2400" dirty="0"/>
              <a:t>    X : 0.249 to 0.498 depends on soil type and location </a:t>
            </a:r>
            <a:endParaRPr lang="en-IN" sz="2400" dirty="0"/>
          </a:p>
        </p:txBody>
      </p:sp>
      <p:graphicFrame>
        <p:nvGraphicFramePr>
          <p:cNvPr id="110596" name="Object 2"/>
          <p:cNvGraphicFramePr>
            <a:graphicFrameLocks noChangeAspect="1"/>
          </p:cNvGraphicFramePr>
          <p:nvPr/>
        </p:nvGraphicFramePr>
        <p:xfrm>
          <a:off x="3719513" y="2895600"/>
          <a:ext cx="2057400" cy="514350"/>
        </p:xfrm>
        <a:graphic>
          <a:graphicData uri="http://schemas.openxmlformats.org/presentationml/2006/ole">
            <p:oleObj spid="_x0000_s125957" name="Equation" r:id="rId3" imgW="914400" imgH="228600" progId="Equation.3">
              <p:embed/>
            </p:oleObj>
          </a:graphicData>
        </a:graphic>
      </p:graphicFrame>
      <p:sp>
        <p:nvSpPr>
          <p:cNvPr id="5" name="Right Arrow 4"/>
          <p:cNvSpPr/>
          <p:nvPr/>
        </p:nvSpPr>
        <p:spPr>
          <a:xfrm>
            <a:off x="1857375" y="2786063"/>
            <a:ext cx="1428750" cy="85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baseline="0">
              <a:solidFill>
                <a:srgbClr val="FFFFFF"/>
              </a:solidFill>
            </a:endParaRPr>
          </a:p>
        </p:txBody>
      </p:sp>
    </p:spTree>
    <p:extLst>
      <p:ext uri="{BB962C8B-B14F-4D97-AF65-F5344CB8AC3E}">
        <p14:creationId xmlns:p14="http://schemas.microsoft.com/office/powerpoint/2010/main" xmlns="" val="3692243854"/>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C:\Users\ID\Desktop\RP-Presentations\Scan collections\50 year 24 hrs Rainfall.jpg"/>
          <p:cNvPicPr>
            <a:picLocks noGrp="1" noChangeAspect="1" noChangeArrowheads="1"/>
          </p:cNvPicPr>
          <p:nvPr>
            <p:ph idx="1"/>
          </p:nvPr>
        </p:nvPicPr>
        <p:blipFill>
          <a:blip r:embed="rId2" cstate="print"/>
          <a:srcRect/>
          <a:stretch>
            <a:fillRect/>
          </a:stretch>
        </p:blipFill>
        <p:spPr bwMode="auto">
          <a:xfrm>
            <a:off x="762001" y="457200"/>
            <a:ext cx="7239000" cy="5668963"/>
          </a:xfrm>
          <a:prstGeom prst="rect">
            <a:avLst/>
          </a:prstGeom>
          <a:noFill/>
        </p:spPr>
      </p:pic>
      <p:sp>
        <p:nvSpPr>
          <p:cNvPr id="5" name="TextBox 4"/>
          <p:cNvSpPr txBox="1"/>
          <p:nvPr/>
        </p:nvSpPr>
        <p:spPr>
          <a:xfrm>
            <a:off x="762000" y="228600"/>
            <a:ext cx="7696200" cy="461665"/>
          </a:xfrm>
          <a:prstGeom prst="rect">
            <a:avLst/>
          </a:prstGeom>
          <a:noFill/>
        </p:spPr>
        <p:txBody>
          <a:bodyPr wrap="square" rtlCol="0">
            <a:spAutoFit/>
          </a:bodyPr>
          <a:lstStyle/>
          <a:p>
            <a:r>
              <a:rPr lang="en-US" sz="2400" baseline="0" dirty="0" smtClean="0"/>
              <a:t>50 year 24 hour point rainfall (Value of R) (Ref Fig-1)</a:t>
            </a:r>
            <a:endParaRPr lang="en-US" sz="2400" baseline="0" dirty="0"/>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idx="4294967295"/>
          </p:nvPr>
        </p:nvSpPr>
        <p:spPr/>
        <p:txBody>
          <a:bodyPr/>
          <a:lstStyle/>
          <a:p>
            <a:r>
              <a:rPr lang="en-US" sz="3200" u="sng" dirty="0">
                <a:solidFill>
                  <a:srgbClr val="FF00FF"/>
                </a:solidFill>
              </a:rPr>
              <a:t>Values of X</a:t>
            </a:r>
            <a:endParaRPr lang="en-IN" sz="3200" u="sng" dirty="0">
              <a:solidFill>
                <a:srgbClr val="FF00FF"/>
              </a:solidFill>
            </a:endParaRPr>
          </a:p>
        </p:txBody>
      </p:sp>
      <p:graphicFrame>
        <p:nvGraphicFramePr>
          <p:cNvPr id="114691" name="Group 3"/>
          <p:cNvGraphicFramePr>
            <a:graphicFrameLocks noGrp="1"/>
          </p:cNvGraphicFramePr>
          <p:nvPr/>
        </p:nvGraphicFramePr>
        <p:xfrm>
          <a:off x="1214438" y="1714500"/>
          <a:ext cx="7262812" cy="4809174"/>
        </p:xfrm>
        <a:graphic>
          <a:graphicData uri="http://schemas.openxmlformats.org/drawingml/2006/table">
            <a:tbl>
              <a:tblPr/>
              <a:tblGrid>
                <a:gridCol w="1077912"/>
                <a:gridCol w="4494213"/>
                <a:gridCol w="1690687"/>
              </a:tblGrid>
              <a:tr h="1154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Arial" charset="0"/>
                          <a:cs typeface="Arial" charset="0"/>
                        </a:rPr>
                        <a:t>S. 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Arial" charset="0"/>
                          <a:cs typeface="Arial" charset="0"/>
                        </a:rPr>
                        <a:t>Description of the Catchment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Arial" charset="0"/>
                          <a:cs typeface="Arial" charset="0"/>
                        </a:rPr>
                        <a:t>Value of 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47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Sandy Soil/Sandy loam/Arid areas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0.249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0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Alluvium/silt loam/coastal areas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0.332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857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Red soil/clayey loam/cultivated plains/tall crops/wooded areas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0.415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7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Black cotton clayey soil/lightly covered/plain &amp; barren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0.456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27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Hilly soil/plateau and barren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0.498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xmlns="" val="3282938636"/>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idx="4294967295"/>
          </p:nvPr>
        </p:nvSpPr>
        <p:spPr/>
        <p:txBody>
          <a:bodyPr/>
          <a:lstStyle/>
          <a:p>
            <a:r>
              <a:rPr lang="en-US" sz="3200" u="sng" dirty="0">
                <a:solidFill>
                  <a:srgbClr val="FF00FF"/>
                </a:solidFill>
              </a:rPr>
              <a:t>Values of F (Areal reduction factor)</a:t>
            </a:r>
            <a:endParaRPr lang="en-IN" sz="3200" u="sng" dirty="0">
              <a:solidFill>
                <a:srgbClr val="FF00FF"/>
              </a:solidFill>
            </a:endParaRPr>
          </a:p>
        </p:txBody>
      </p:sp>
      <p:graphicFrame>
        <p:nvGraphicFramePr>
          <p:cNvPr id="8" name="Table 7"/>
          <p:cNvGraphicFramePr>
            <a:graphicFrameLocks noGrp="1"/>
          </p:cNvGraphicFramePr>
          <p:nvPr/>
        </p:nvGraphicFramePr>
        <p:xfrm>
          <a:off x="714375" y="1643063"/>
          <a:ext cx="7762875" cy="4559301"/>
        </p:xfrm>
        <a:graphic>
          <a:graphicData uri="http://schemas.openxmlformats.org/drawingml/2006/table">
            <a:tbl>
              <a:tblPr>
                <a:effectLst>
                  <a:outerShdw blurRad="50800" dist="50800" dir="5400000" algn="ctr" rotWithShape="0">
                    <a:srgbClr val="000000">
                      <a:alpha val="88000"/>
                    </a:srgbClr>
                  </a:outerShdw>
                </a:effectLst>
              </a:tblPr>
              <a:tblGrid>
                <a:gridCol w="1857375"/>
                <a:gridCol w="1857375"/>
                <a:gridCol w="1928813"/>
                <a:gridCol w="2119312"/>
              </a:tblGrid>
              <a:tr h="1208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Arial" charset="0"/>
                          <a:cs typeface="Arial" charset="0"/>
                        </a:rPr>
                        <a:t>Catchment area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Arial" charset="0"/>
                          <a:cs typeface="Arial" charset="0"/>
                        </a:rPr>
                        <a:t>Duration of Rainfall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FFFFFF"/>
                        </a:solidFill>
                        <a:effectLst/>
                        <a:latin typeface="Arial"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IN"/>
                    </a:p>
                  </a:txBody>
                  <a:tcPr/>
                </a:tc>
                <a:tc hMerge="1">
                  <a:txBody>
                    <a:bodyPr/>
                    <a:lstStyle/>
                    <a:p>
                      <a:endParaRPr lang="en-IN"/>
                    </a:p>
                  </a:txBody>
                  <a:tcPr/>
                </a:tc>
              </a:tr>
              <a:tr h="568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cs typeface="Arial" charset="0"/>
                        </a:rPr>
                        <a:t>(km</a:t>
                      </a:r>
                      <a:r>
                        <a:rPr kumimoji="0" lang="en-US" sz="2400" b="0" i="0" u="none" strike="noStrike" cap="none" normalizeH="0" baseline="30000" dirty="0" smtClean="0">
                          <a:ln>
                            <a:noFill/>
                          </a:ln>
                          <a:solidFill>
                            <a:srgbClr val="000000"/>
                          </a:solidFill>
                          <a:effectLst/>
                          <a:latin typeface="Arial" charset="0"/>
                          <a:cs typeface="Arial" charset="0"/>
                        </a:rPr>
                        <a:t>2</a:t>
                      </a:r>
                      <a:r>
                        <a:rPr kumimoji="0" lang="en-US" sz="2400" b="0" i="0" u="none" strike="noStrike" cap="none" normalizeH="0" baseline="0" dirty="0" smtClean="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&lt; 30 min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30 to 60 min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60 to 100 min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68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&lt; 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0.72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0.81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0.88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0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&gt; 2.5 &lt; 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0.71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0.80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0.87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69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&gt; 5.0 &lt; 13.0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0.70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0.79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0.86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836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&gt; 13.0 &lt; 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0.68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charset="0"/>
                          <a:cs typeface="Arial" charset="0"/>
                        </a:rPr>
                        <a:t>0.78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cs typeface="Arial" charset="0"/>
                        </a:rPr>
                        <a:t>0.85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xmlns="" val="451532091"/>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IN" sz="3600" dirty="0" smtClean="0">
                <a:solidFill>
                  <a:srgbClr val="FF00FF"/>
                </a:solidFill>
              </a:rPr>
              <a:t>Method of working out Q50</a:t>
            </a:r>
            <a:endParaRPr lang="en-IN" sz="3600" dirty="0">
              <a:solidFill>
                <a:srgbClr val="FF00FF"/>
              </a:solidFill>
            </a:endParaRPr>
          </a:p>
        </p:txBody>
      </p:sp>
      <p:sp>
        <p:nvSpPr>
          <p:cNvPr id="3" name="Content Placeholder 2"/>
          <p:cNvSpPr>
            <a:spLocks noGrp="1"/>
          </p:cNvSpPr>
          <p:nvPr>
            <p:ph idx="1"/>
          </p:nvPr>
        </p:nvSpPr>
        <p:spPr>
          <a:xfrm>
            <a:off x="457200" y="1295401"/>
            <a:ext cx="8229600" cy="1600200"/>
          </a:xfrm>
        </p:spPr>
        <p:txBody>
          <a:bodyPr/>
          <a:lstStyle/>
          <a:p>
            <a:r>
              <a:rPr lang="en-IN" sz="2800" u="sng" dirty="0" smtClean="0">
                <a:solidFill>
                  <a:srgbClr val="0000FF"/>
                </a:solidFill>
              </a:rPr>
              <a:t>Step-1</a:t>
            </a:r>
            <a:r>
              <a:rPr lang="en-IN" sz="2800" dirty="0" smtClean="0"/>
              <a:t>: calculate time of concentration ( in hrs)</a:t>
            </a:r>
          </a:p>
        </p:txBody>
      </p:sp>
      <p:graphicFrame>
        <p:nvGraphicFramePr>
          <p:cNvPr id="4" name="Object 3"/>
          <p:cNvGraphicFramePr>
            <a:graphicFrameLocks noChangeAspect="1"/>
          </p:cNvGraphicFramePr>
          <p:nvPr>
            <p:extLst>
              <p:ext uri="{D42A27DB-BD31-4B8C-83A1-F6EECF244321}">
                <p14:modId xmlns:p14="http://schemas.microsoft.com/office/powerpoint/2010/main" xmlns="" val="3641042942"/>
              </p:ext>
            </p:extLst>
          </p:nvPr>
        </p:nvGraphicFramePr>
        <p:xfrm>
          <a:off x="2209800" y="1981200"/>
          <a:ext cx="1335087" cy="862013"/>
        </p:xfrm>
        <a:graphic>
          <a:graphicData uri="http://schemas.openxmlformats.org/presentationml/2006/ole">
            <p:oleObj spid="_x0000_s128005" name="Equation" r:id="rId3" imgW="787320" imgH="507960" progId="Equation.3">
              <p:embed/>
            </p:oleObj>
          </a:graphicData>
        </a:graphic>
      </p:graphicFrame>
      <p:sp>
        <p:nvSpPr>
          <p:cNvPr id="5" name="TextBox 4"/>
          <p:cNvSpPr txBox="1"/>
          <p:nvPr/>
        </p:nvSpPr>
        <p:spPr>
          <a:xfrm>
            <a:off x="914400" y="2969756"/>
            <a:ext cx="7848600" cy="3888244"/>
          </a:xfrm>
          <a:prstGeom prst="rect">
            <a:avLst/>
          </a:prstGeom>
          <a:noFill/>
        </p:spPr>
        <p:txBody>
          <a:bodyPr wrap="square" rtlCol="0">
            <a:spAutoFit/>
          </a:bodyPr>
          <a:lstStyle/>
          <a:p>
            <a:r>
              <a:rPr lang="en-IN" sz="2400" baseline="0" dirty="0" smtClean="0">
                <a:solidFill>
                  <a:srgbClr val="000000"/>
                </a:solidFill>
              </a:rPr>
              <a:t>tc is time of concentration ( in hrs), It is the time taken by water to travel from most distant point on the periphery of catchment to the point of interest</a:t>
            </a:r>
            <a:r>
              <a:rPr lang="en-IN" sz="2400" dirty="0" smtClean="0">
                <a:solidFill>
                  <a:srgbClr val="000000"/>
                </a:solidFill>
              </a:rPr>
              <a:t> </a:t>
            </a:r>
          </a:p>
          <a:p>
            <a:endParaRPr lang="en-IN" sz="2400" dirty="0" smtClean="0">
              <a:solidFill>
                <a:srgbClr val="000000"/>
              </a:solidFill>
            </a:endParaRPr>
          </a:p>
          <a:p>
            <a:r>
              <a:rPr lang="en-IN" sz="3200" dirty="0" smtClean="0">
                <a:solidFill>
                  <a:srgbClr val="000000"/>
                </a:solidFill>
              </a:rPr>
              <a:t>L is Length of longest stream ( in </a:t>
            </a:r>
            <a:r>
              <a:rPr lang="en-IN" sz="3200" dirty="0" err="1" smtClean="0">
                <a:solidFill>
                  <a:srgbClr val="000000"/>
                </a:solidFill>
              </a:rPr>
              <a:t>kms</a:t>
            </a:r>
            <a:r>
              <a:rPr lang="en-IN" sz="3200" dirty="0" smtClean="0">
                <a:solidFill>
                  <a:srgbClr val="000000"/>
                </a:solidFill>
              </a:rPr>
              <a:t>) from source to bridge site</a:t>
            </a:r>
          </a:p>
          <a:p>
            <a:endParaRPr lang="en-IN" sz="2400" dirty="0">
              <a:solidFill>
                <a:srgbClr val="000000"/>
              </a:solidFill>
            </a:endParaRPr>
          </a:p>
          <a:p>
            <a:r>
              <a:rPr lang="en-IN" sz="3200" dirty="0" smtClean="0">
                <a:solidFill>
                  <a:srgbClr val="000000"/>
                </a:solidFill>
              </a:rPr>
              <a:t>H = </a:t>
            </a:r>
            <a:r>
              <a:rPr lang="en-IN" sz="3600" dirty="0" smtClean="0">
                <a:solidFill>
                  <a:srgbClr val="000000"/>
                </a:solidFill>
              </a:rPr>
              <a:t>Height of farthest</a:t>
            </a:r>
            <a:r>
              <a:rPr lang="en-IN" sz="3600" baseline="0" dirty="0" smtClean="0">
                <a:solidFill>
                  <a:srgbClr val="000000"/>
                </a:solidFill>
              </a:rPr>
              <a:t> </a:t>
            </a:r>
            <a:r>
              <a:rPr lang="en-IN" sz="2400" baseline="0" dirty="0" smtClean="0">
                <a:solidFill>
                  <a:srgbClr val="000000"/>
                </a:solidFill>
              </a:rPr>
              <a:t>point above the point of interest along the river ( in meter) i.e. height of farthest point from bed level</a:t>
            </a:r>
            <a:endParaRPr lang="en-IN" sz="2400" dirty="0" smtClean="0">
              <a:solidFill>
                <a:srgbClr val="000000"/>
              </a:solidFill>
            </a:endParaRPr>
          </a:p>
          <a:p>
            <a:endParaRPr lang="en-IN" sz="2400" dirty="0">
              <a:solidFill>
                <a:srgbClr val="000000"/>
              </a:solidFill>
            </a:endParaRPr>
          </a:p>
        </p:txBody>
      </p:sp>
    </p:spTree>
    <p:extLst>
      <p:ext uri="{BB962C8B-B14F-4D97-AF65-F5344CB8AC3E}">
        <p14:creationId xmlns:p14="http://schemas.microsoft.com/office/powerpoint/2010/main" xmlns="" val="2899065216"/>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sp>
        <p:nvSpPr>
          <p:cNvPr id="3" name="Content Placeholder 2"/>
          <p:cNvSpPr>
            <a:spLocks noGrp="1"/>
          </p:cNvSpPr>
          <p:nvPr>
            <p:ph idx="1"/>
          </p:nvPr>
        </p:nvSpPr>
        <p:spPr>
          <a:xfrm>
            <a:off x="533400" y="990601"/>
            <a:ext cx="8229600" cy="838199"/>
          </a:xfrm>
        </p:spPr>
        <p:txBody>
          <a:bodyPr/>
          <a:lstStyle/>
          <a:p>
            <a:pPr>
              <a:buNone/>
            </a:pPr>
            <a:r>
              <a:rPr lang="en-IN" sz="2400" u="sng" dirty="0" smtClean="0">
                <a:solidFill>
                  <a:srgbClr val="0000FF"/>
                </a:solidFill>
              </a:rPr>
              <a:t>Step-2</a:t>
            </a:r>
            <a:r>
              <a:rPr lang="en-IN" sz="2400" dirty="0" smtClean="0"/>
              <a:t>: working out areal reduction factor (F) for given catchment area ( in sqkm) &amp; value of tc </a:t>
            </a:r>
          </a:p>
          <a:p>
            <a:pPr marL="0" indent="0">
              <a:buNone/>
            </a:pPr>
            <a:endParaRPr lang="en-IN" sz="2400" dirty="0" smtClean="0"/>
          </a:p>
        </p:txBody>
      </p:sp>
      <p:sp>
        <p:nvSpPr>
          <p:cNvPr id="5" name="TextBox 4"/>
          <p:cNvSpPr txBox="1"/>
          <p:nvPr/>
        </p:nvSpPr>
        <p:spPr>
          <a:xfrm>
            <a:off x="762000" y="4114800"/>
            <a:ext cx="7543800" cy="276999"/>
          </a:xfrm>
          <a:prstGeom prst="rect">
            <a:avLst/>
          </a:prstGeom>
          <a:noFill/>
        </p:spPr>
        <p:txBody>
          <a:bodyPr wrap="square" rtlCol="0">
            <a:spAutoFit/>
          </a:bodyPr>
          <a:lstStyle/>
          <a:p>
            <a:endParaRPr lang="en-IN" dirty="0">
              <a:solidFill>
                <a:srgbClr val="000000"/>
              </a:solidFill>
            </a:endParaRPr>
          </a:p>
        </p:txBody>
      </p:sp>
      <p:sp>
        <p:nvSpPr>
          <p:cNvPr id="7" name="TextBox 6"/>
          <p:cNvSpPr txBox="1"/>
          <p:nvPr/>
        </p:nvSpPr>
        <p:spPr>
          <a:xfrm>
            <a:off x="457200" y="2209800"/>
            <a:ext cx="8534400" cy="830997"/>
          </a:xfrm>
          <a:prstGeom prst="rect">
            <a:avLst/>
          </a:prstGeom>
          <a:noFill/>
        </p:spPr>
        <p:txBody>
          <a:bodyPr wrap="square" rtlCol="0">
            <a:spAutoFit/>
          </a:bodyPr>
          <a:lstStyle/>
          <a:p>
            <a:pPr>
              <a:buNone/>
            </a:pPr>
            <a:r>
              <a:rPr lang="en-IN" sz="2400" u="sng" baseline="0" dirty="0" smtClean="0">
                <a:solidFill>
                  <a:srgbClr val="0000FF"/>
                </a:solidFill>
              </a:rPr>
              <a:t>Step-3</a:t>
            </a:r>
            <a:r>
              <a:rPr lang="en-IN" sz="2400" baseline="0" dirty="0" smtClean="0"/>
              <a:t>: working out Runoff coeff(C)</a:t>
            </a:r>
          </a:p>
          <a:p>
            <a:pPr marL="0" indent="0">
              <a:buNone/>
            </a:pPr>
            <a:r>
              <a:rPr lang="en-IN" sz="2400" baseline="0" dirty="0" smtClean="0"/>
              <a:t>   	For given description of catchment and  value of F &amp; R</a:t>
            </a:r>
            <a:endParaRPr lang="en-IN" sz="2400" baseline="0" dirty="0"/>
          </a:p>
        </p:txBody>
      </p:sp>
      <p:sp>
        <p:nvSpPr>
          <p:cNvPr id="8" name="TextBox 7"/>
          <p:cNvSpPr txBox="1"/>
          <p:nvPr/>
        </p:nvSpPr>
        <p:spPr>
          <a:xfrm>
            <a:off x="381000" y="3352800"/>
            <a:ext cx="8534400" cy="2677656"/>
          </a:xfrm>
          <a:prstGeom prst="rect">
            <a:avLst/>
          </a:prstGeom>
          <a:noFill/>
        </p:spPr>
        <p:txBody>
          <a:bodyPr wrap="square" rtlCol="0">
            <a:spAutoFit/>
          </a:bodyPr>
          <a:lstStyle/>
          <a:p>
            <a:pPr marL="0" indent="0">
              <a:buNone/>
            </a:pPr>
            <a:r>
              <a:rPr lang="en-IN" sz="2400" u="sng" baseline="0" dirty="0" smtClean="0">
                <a:solidFill>
                  <a:srgbClr val="0000FF"/>
                </a:solidFill>
              </a:rPr>
              <a:t>Step-4 :</a:t>
            </a:r>
            <a:r>
              <a:rPr lang="en-IN" sz="2400" baseline="0" dirty="0" smtClean="0"/>
              <a:t> Calculation of 50 year rainfall intensity in mm/hr lasting for </a:t>
            </a:r>
            <a:r>
              <a:rPr lang="en-IN" sz="2400" baseline="0" dirty="0" err="1" smtClean="0"/>
              <a:t>tc</a:t>
            </a:r>
            <a:r>
              <a:rPr lang="en-IN" sz="2400" baseline="0" dirty="0" smtClean="0"/>
              <a:t> hr duration </a:t>
            </a:r>
          </a:p>
          <a:p>
            <a:pPr marL="0" indent="0">
              <a:buNone/>
            </a:pPr>
            <a:r>
              <a:rPr lang="en-IN" sz="2400" baseline="0" dirty="0" smtClean="0"/>
              <a:t>       = </a:t>
            </a:r>
            <a:r>
              <a:rPr lang="en-IN" sz="2400" baseline="0" dirty="0" smtClean="0">
                <a:solidFill>
                  <a:srgbClr val="0000FF"/>
                </a:solidFill>
              </a:rPr>
              <a:t>R50(</a:t>
            </a:r>
            <a:r>
              <a:rPr lang="en-IN" sz="2400" baseline="0" dirty="0" err="1" smtClean="0">
                <a:solidFill>
                  <a:srgbClr val="0000FF"/>
                </a:solidFill>
              </a:rPr>
              <a:t>tc</a:t>
            </a:r>
            <a:r>
              <a:rPr lang="en-IN" sz="2400" baseline="0" dirty="0" smtClean="0">
                <a:solidFill>
                  <a:srgbClr val="0000FF"/>
                </a:solidFill>
              </a:rPr>
              <a:t>) by referring to fig-4 of report </a:t>
            </a:r>
          </a:p>
          <a:p>
            <a:pPr marL="0" indent="0">
              <a:buNone/>
            </a:pPr>
            <a:r>
              <a:rPr lang="en-IN" sz="2400" baseline="0" dirty="0" smtClean="0"/>
              <a:t>For </a:t>
            </a:r>
            <a:r>
              <a:rPr lang="en-IN" sz="2400" baseline="0" dirty="0" err="1" smtClean="0"/>
              <a:t>tc</a:t>
            </a:r>
            <a:r>
              <a:rPr lang="en-IN" sz="2400" baseline="0" dirty="0" smtClean="0"/>
              <a:t> hrs duration read from the report, ratio of 50 yr </a:t>
            </a:r>
            <a:r>
              <a:rPr lang="en-IN" sz="2400" baseline="0" dirty="0" err="1" smtClean="0"/>
              <a:t>tc</a:t>
            </a:r>
            <a:r>
              <a:rPr lang="en-IN" sz="2400" baseline="0" dirty="0" smtClean="0"/>
              <a:t> hrs rainfall / 50 year 24 hrs rainfall</a:t>
            </a:r>
          </a:p>
          <a:p>
            <a:pPr marL="0" indent="0">
              <a:buNone/>
            </a:pPr>
            <a:r>
              <a:rPr lang="en-IN" sz="2400" baseline="0" dirty="0" smtClean="0">
                <a:solidFill>
                  <a:srgbClr val="0000FF"/>
                </a:solidFill>
              </a:rPr>
              <a:t>	R50(</a:t>
            </a:r>
            <a:r>
              <a:rPr lang="en-IN" sz="2400" baseline="0" dirty="0" err="1" smtClean="0">
                <a:solidFill>
                  <a:srgbClr val="0000FF"/>
                </a:solidFill>
              </a:rPr>
              <a:t>tc</a:t>
            </a:r>
            <a:r>
              <a:rPr lang="en-IN" sz="2400" baseline="0" dirty="0" smtClean="0">
                <a:solidFill>
                  <a:srgbClr val="0000FF"/>
                </a:solidFill>
              </a:rPr>
              <a:t>) = R50 (24 hr) rainfall x above ratio</a:t>
            </a:r>
          </a:p>
          <a:p>
            <a:pPr marL="0" indent="0">
              <a:buNone/>
            </a:pPr>
            <a:r>
              <a:rPr lang="en-IN" sz="2400" baseline="0" dirty="0" smtClean="0">
                <a:solidFill>
                  <a:srgbClr val="0000FF"/>
                </a:solidFill>
              </a:rPr>
              <a:t>	I = R50(</a:t>
            </a:r>
            <a:r>
              <a:rPr lang="en-IN" sz="2400" baseline="0" dirty="0" err="1" smtClean="0">
                <a:solidFill>
                  <a:srgbClr val="0000FF"/>
                </a:solidFill>
              </a:rPr>
              <a:t>tc</a:t>
            </a:r>
            <a:r>
              <a:rPr lang="en-IN" sz="2400" baseline="0" dirty="0" smtClean="0">
                <a:solidFill>
                  <a:srgbClr val="0000FF"/>
                </a:solidFill>
              </a:rPr>
              <a:t>) / </a:t>
            </a:r>
            <a:r>
              <a:rPr lang="en-IN" sz="2400" baseline="0" dirty="0" err="1" smtClean="0">
                <a:solidFill>
                  <a:srgbClr val="0000FF"/>
                </a:solidFill>
              </a:rPr>
              <a:t>tc</a:t>
            </a:r>
            <a:r>
              <a:rPr lang="en-IN" sz="2400" baseline="0" dirty="0" smtClean="0">
                <a:solidFill>
                  <a:srgbClr val="0000FF"/>
                </a:solidFill>
              </a:rPr>
              <a:t> in hrs </a:t>
            </a:r>
          </a:p>
        </p:txBody>
      </p:sp>
    </p:spTree>
    <p:extLst>
      <p:ext uri="{BB962C8B-B14F-4D97-AF65-F5344CB8AC3E}">
        <p14:creationId xmlns:p14="http://schemas.microsoft.com/office/powerpoint/2010/main" xmlns="" val="3819277676"/>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idx="4294967295"/>
          </p:nvPr>
        </p:nvSpPr>
        <p:spPr>
          <a:xfrm>
            <a:off x="468313" y="260350"/>
            <a:ext cx="8675687" cy="654050"/>
          </a:xfrm>
        </p:spPr>
        <p:txBody>
          <a:bodyPr/>
          <a:lstStyle/>
          <a:p>
            <a:r>
              <a:rPr lang="en-US" dirty="0"/>
              <a:t>50 year t</a:t>
            </a:r>
            <a:r>
              <a:rPr lang="en-US" baseline="-25000" dirty="0"/>
              <a:t>c</a:t>
            </a:r>
            <a:r>
              <a:rPr lang="en-US" dirty="0"/>
              <a:t> hour </a:t>
            </a:r>
            <a:r>
              <a:rPr lang="en-US" dirty="0" smtClean="0"/>
              <a:t>Rainfall </a:t>
            </a:r>
            <a:r>
              <a:rPr lang="en-US" sz="2800" dirty="0"/>
              <a:t>(page 10-fig4)</a:t>
            </a:r>
          </a:p>
        </p:txBody>
      </p:sp>
      <p:pic>
        <p:nvPicPr>
          <p:cNvPr id="119811" name="Content Placeholder 4" descr="scan0004.jpg"/>
          <p:cNvPicPr>
            <a:picLocks noGrp="1" noChangeAspect="1"/>
          </p:cNvPicPr>
          <p:nvPr>
            <p:ph idx="4294967295"/>
          </p:nvPr>
        </p:nvPicPr>
        <p:blipFill>
          <a:blip r:embed="rId2" cstate="print"/>
          <a:srcRect/>
          <a:stretch>
            <a:fillRect/>
          </a:stretch>
        </p:blipFill>
        <p:spPr>
          <a:xfrm>
            <a:off x="0" y="958850"/>
            <a:ext cx="9097963" cy="5899150"/>
          </a:xfrm>
        </p:spPr>
      </p:pic>
      <p:cxnSp>
        <p:nvCxnSpPr>
          <p:cNvPr id="8" name="Straight Connector 7"/>
          <p:cNvCxnSpPr/>
          <p:nvPr/>
        </p:nvCxnSpPr>
        <p:spPr>
          <a:xfrm rot="16200000" flipV="1">
            <a:off x="2143125" y="4572000"/>
            <a:ext cx="2643188" cy="7143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71563" y="3286125"/>
            <a:ext cx="2357437" cy="7143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V="1">
            <a:off x="2821781" y="4393407"/>
            <a:ext cx="3000375" cy="7143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071563" y="2928938"/>
            <a:ext cx="3214687" cy="714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9816" name="Text Box 8"/>
          <p:cNvSpPr txBox="1">
            <a:spLocks noChangeArrowheads="1"/>
          </p:cNvSpPr>
          <p:nvPr/>
        </p:nvSpPr>
        <p:spPr bwMode="auto">
          <a:xfrm>
            <a:off x="1384300" y="6381750"/>
            <a:ext cx="6140450" cy="366713"/>
          </a:xfrm>
          <a:prstGeom prst="rect">
            <a:avLst/>
          </a:prstGeom>
          <a:solidFill>
            <a:schemeClr val="bg1"/>
          </a:solidFill>
          <a:ln w="9525">
            <a:noFill/>
            <a:miter lim="800000"/>
            <a:headEnd/>
            <a:tailEnd/>
          </a:ln>
          <a:effectLst/>
        </p:spPr>
        <p:txBody>
          <a:bodyPr>
            <a:spAutoFit/>
          </a:bodyPr>
          <a:lstStyle/>
          <a:p>
            <a:endParaRPr lang="en-US" baseline="0">
              <a:solidFill>
                <a:srgbClr val="000000"/>
              </a:solidFill>
              <a:cs typeface="Arial" charset="0"/>
            </a:endParaRPr>
          </a:p>
        </p:txBody>
      </p:sp>
      <p:sp>
        <p:nvSpPr>
          <p:cNvPr id="119817" name="Text Box 9"/>
          <p:cNvSpPr txBox="1">
            <a:spLocks noChangeArrowheads="1"/>
          </p:cNvSpPr>
          <p:nvPr/>
        </p:nvSpPr>
        <p:spPr bwMode="auto">
          <a:xfrm>
            <a:off x="4067175" y="6308725"/>
            <a:ext cx="3313113" cy="366713"/>
          </a:xfrm>
          <a:prstGeom prst="rect">
            <a:avLst/>
          </a:prstGeom>
          <a:solidFill>
            <a:schemeClr val="bg1"/>
          </a:solidFill>
          <a:ln w="9525">
            <a:noFill/>
            <a:miter lim="800000"/>
            <a:headEnd/>
            <a:tailEnd/>
          </a:ln>
          <a:effectLst/>
        </p:spPr>
        <p:txBody>
          <a:bodyPr>
            <a:spAutoFit/>
          </a:bodyPr>
          <a:lstStyle/>
          <a:p>
            <a:endParaRPr lang="en-US" baseline="0">
              <a:solidFill>
                <a:srgbClr val="000000"/>
              </a:solidFill>
              <a:cs typeface="Arial" charset="0"/>
            </a:endParaRPr>
          </a:p>
        </p:txBody>
      </p:sp>
    </p:spTree>
    <p:extLst>
      <p:ext uri="{BB962C8B-B14F-4D97-AF65-F5344CB8AC3E}">
        <p14:creationId xmlns:p14="http://schemas.microsoft.com/office/powerpoint/2010/main" xmlns="" val="1525407651"/>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457200" y="609601"/>
            <a:ext cx="8458200" cy="3352799"/>
          </a:xfrm>
        </p:spPr>
        <p:txBody>
          <a:bodyPr/>
          <a:lstStyle/>
          <a:p>
            <a:pPr>
              <a:buNone/>
            </a:pPr>
            <a:r>
              <a:rPr lang="en-US" sz="2400" b="1" u="sng" dirty="0" smtClean="0">
                <a:solidFill>
                  <a:srgbClr val="0000FF"/>
                </a:solidFill>
              </a:rPr>
              <a:t>Step-5</a:t>
            </a:r>
            <a:r>
              <a:rPr lang="en-US" sz="2400" b="1" dirty="0" smtClean="0">
                <a:solidFill>
                  <a:srgbClr val="0000FF"/>
                </a:solidFill>
              </a:rPr>
              <a:t>  </a:t>
            </a:r>
            <a:r>
              <a:rPr lang="en-US" sz="2400" dirty="0" smtClean="0">
                <a:solidFill>
                  <a:srgbClr val="FF00FF"/>
                </a:solidFill>
              </a:rPr>
              <a:t>Now Q</a:t>
            </a:r>
            <a:r>
              <a:rPr lang="en-US" sz="2400" baseline="-25000" dirty="0" smtClean="0">
                <a:solidFill>
                  <a:srgbClr val="FF00FF"/>
                </a:solidFill>
              </a:rPr>
              <a:t>50</a:t>
            </a:r>
            <a:r>
              <a:rPr lang="en-US" sz="2400" dirty="0" smtClean="0">
                <a:solidFill>
                  <a:srgbClr val="FF00FF"/>
                </a:solidFill>
              </a:rPr>
              <a:t> </a:t>
            </a:r>
            <a:r>
              <a:rPr lang="en-US" sz="2400" dirty="0">
                <a:solidFill>
                  <a:srgbClr val="FF00FF"/>
                </a:solidFill>
              </a:rPr>
              <a:t>= 0.278 C I</a:t>
            </a:r>
            <a:r>
              <a:rPr lang="en-US" sz="2400" baseline="-25000" dirty="0">
                <a:solidFill>
                  <a:srgbClr val="FF00FF"/>
                </a:solidFill>
              </a:rPr>
              <a:t>50</a:t>
            </a:r>
            <a:r>
              <a:rPr lang="en-US" sz="2400" dirty="0">
                <a:solidFill>
                  <a:srgbClr val="FF00FF"/>
                </a:solidFill>
              </a:rPr>
              <a:t> A</a:t>
            </a:r>
          </a:p>
          <a:p>
            <a:pPr>
              <a:buFontTx/>
              <a:buNone/>
            </a:pPr>
            <a:r>
              <a:rPr lang="en-US" sz="2400" dirty="0" smtClean="0"/>
              <a:t>Where </a:t>
            </a:r>
            <a:endParaRPr lang="en-US" sz="2400" dirty="0"/>
          </a:p>
          <a:p>
            <a:pPr>
              <a:buFontTx/>
              <a:buNone/>
            </a:pPr>
            <a:r>
              <a:rPr lang="en-US" sz="2400" b="1" dirty="0"/>
              <a:t>   </a:t>
            </a:r>
            <a:r>
              <a:rPr lang="en-US" sz="2400" b="1" dirty="0" smtClean="0"/>
              <a:t> </a:t>
            </a:r>
            <a:r>
              <a:rPr lang="en-US" sz="2400" dirty="0"/>
              <a:t>Q50 is the </a:t>
            </a:r>
            <a:r>
              <a:rPr lang="en-US" sz="2400" dirty="0" smtClean="0"/>
              <a:t>design discharge with recurrence interval of 50 years  in m</a:t>
            </a:r>
            <a:r>
              <a:rPr lang="en-US" sz="2400" baseline="30000" dirty="0" smtClean="0"/>
              <a:t>3</a:t>
            </a:r>
            <a:r>
              <a:rPr lang="en-US" sz="2400" dirty="0" smtClean="0"/>
              <a:t>/s</a:t>
            </a:r>
            <a:endParaRPr lang="en-US" sz="2400" dirty="0"/>
          </a:p>
          <a:p>
            <a:pPr>
              <a:buFontTx/>
              <a:buNone/>
            </a:pPr>
            <a:r>
              <a:rPr lang="en-US" sz="2400" dirty="0"/>
              <a:t>   </a:t>
            </a:r>
            <a:r>
              <a:rPr lang="en-US" sz="2400" dirty="0" smtClean="0"/>
              <a:t> </a:t>
            </a:r>
            <a:r>
              <a:rPr lang="en-US" sz="2400" dirty="0"/>
              <a:t>C is the runoff coefficient</a:t>
            </a:r>
          </a:p>
          <a:p>
            <a:pPr>
              <a:buFontTx/>
              <a:buNone/>
            </a:pPr>
            <a:r>
              <a:rPr lang="en-US" sz="2400" dirty="0"/>
              <a:t>   </a:t>
            </a:r>
            <a:r>
              <a:rPr lang="en-US" sz="2400" dirty="0" smtClean="0"/>
              <a:t> I50   = </a:t>
            </a:r>
            <a:r>
              <a:rPr lang="en-US" sz="2400" dirty="0"/>
              <a:t>50 year rainfall </a:t>
            </a:r>
            <a:r>
              <a:rPr lang="en-US" sz="2400" dirty="0" smtClean="0"/>
              <a:t>intensity lasting </a:t>
            </a:r>
            <a:r>
              <a:rPr lang="en-US" sz="2400" dirty="0"/>
              <a:t>for </a:t>
            </a:r>
            <a:r>
              <a:rPr lang="en-US" sz="2400" dirty="0" err="1"/>
              <a:t>tc</a:t>
            </a:r>
            <a:r>
              <a:rPr lang="en-US" sz="2400" dirty="0"/>
              <a:t> </a:t>
            </a:r>
            <a:r>
              <a:rPr lang="en-US" sz="2400" dirty="0" smtClean="0"/>
              <a:t>hrs duration in mm/hrs</a:t>
            </a:r>
            <a:endParaRPr lang="en-US" sz="2400" dirty="0"/>
          </a:p>
          <a:p>
            <a:pPr>
              <a:buFontTx/>
              <a:buNone/>
            </a:pPr>
            <a:r>
              <a:rPr lang="en-US" sz="2400" dirty="0"/>
              <a:t>    </a:t>
            </a:r>
            <a:r>
              <a:rPr lang="en-US" sz="2400" dirty="0" smtClean="0"/>
              <a:t>A     </a:t>
            </a:r>
            <a:r>
              <a:rPr lang="en-US" sz="2400" dirty="0"/>
              <a:t>= Catchment area in sq km</a:t>
            </a:r>
          </a:p>
        </p:txBody>
      </p:sp>
      <p:sp>
        <p:nvSpPr>
          <p:cNvPr id="81924" name="Rectangle 4"/>
          <p:cNvSpPr>
            <a:spLocks noChangeArrowheads="1"/>
          </p:cNvSpPr>
          <p:nvPr/>
        </p:nvSpPr>
        <p:spPr bwMode="auto">
          <a:xfrm>
            <a:off x="685800" y="1600200"/>
            <a:ext cx="7772400" cy="4495800"/>
          </a:xfrm>
          <a:prstGeom prst="rect">
            <a:avLst/>
          </a:prstGeom>
          <a:noFill/>
          <a:ln w="9525">
            <a:noFill/>
            <a:miter lim="800000"/>
            <a:headEnd/>
            <a:tailEnd/>
          </a:ln>
          <a:effectLst/>
        </p:spPr>
        <p:txBody>
          <a:bodyPr/>
          <a:lstStyle/>
          <a:p>
            <a:pPr marL="342900" indent="-342900">
              <a:spcBef>
                <a:spcPct val="20000"/>
              </a:spcBef>
              <a:buFontTx/>
              <a:buChar char="•"/>
            </a:pPr>
            <a:endParaRPr lang="en-US" sz="3200" b="1" baseline="0">
              <a:solidFill>
                <a:srgbClr val="000000"/>
              </a:solidFill>
            </a:endParaRPr>
          </a:p>
        </p:txBody>
      </p:sp>
    </p:spTree>
    <p:extLst>
      <p:ext uri="{BB962C8B-B14F-4D97-AF65-F5344CB8AC3E}">
        <p14:creationId xmlns:p14="http://schemas.microsoft.com/office/powerpoint/2010/main" xmlns="" val="125451310"/>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u="sng" dirty="0" smtClean="0">
                <a:solidFill>
                  <a:srgbClr val="FF00FF"/>
                </a:solidFill>
              </a:rPr>
              <a:t>Sample calculations </a:t>
            </a:r>
            <a:endParaRPr lang="en-US" sz="3200" u="sng" dirty="0">
              <a:solidFill>
                <a:srgbClr val="FF00FF"/>
              </a:solidFill>
            </a:endParaRPr>
          </a:p>
        </p:txBody>
      </p:sp>
      <p:sp>
        <p:nvSpPr>
          <p:cNvPr id="3" name="Content Placeholder 2"/>
          <p:cNvSpPr>
            <a:spLocks noGrp="1"/>
          </p:cNvSpPr>
          <p:nvPr>
            <p:ph idx="1"/>
          </p:nvPr>
        </p:nvSpPr>
        <p:spPr>
          <a:xfrm>
            <a:off x="304800" y="1371600"/>
            <a:ext cx="8229600" cy="609600"/>
          </a:xfrm>
        </p:spPr>
        <p:txBody>
          <a:bodyPr/>
          <a:lstStyle/>
          <a:p>
            <a:r>
              <a:rPr lang="en-US" sz="2400" dirty="0" smtClean="0"/>
              <a:t>Example: </a:t>
            </a:r>
            <a:r>
              <a:rPr lang="en-US" sz="2400" dirty="0" smtClean="0">
                <a:hlinkClick r:id="rId2" action="ppaction://hlinkfile"/>
              </a:rPr>
              <a:t>Working</a:t>
            </a:r>
            <a:r>
              <a:rPr lang="en-US" sz="2400" dirty="0" smtClean="0"/>
              <a:t> out Q50 for small catchments</a:t>
            </a:r>
            <a:endParaRPr lang="en-US" sz="2400" dirty="0"/>
          </a:p>
        </p:txBody>
      </p:sp>
      <p:sp>
        <p:nvSpPr>
          <p:cNvPr id="4" name="TextBox 3"/>
          <p:cNvSpPr txBox="1"/>
          <p:nvPr/>
        </p:nvSpPr>
        <p:spPr>
          <a:xfrm>
            <a:off x="838200" y="2133600"/>
            <a:ext cx="7620000" cy="1938992"/>
          </a:xfrm>
          <a:prstGeom prst="rect">
            <a:avLst/>
          </a:prstGeom>
          <a:noFill/>
        </p:spPr>
        <p:txBody>
          <a:bodyPr wrap="square" rtlCol="0">
            <a:spAutoFit/>
          </a:bodyPr>
          <a:lstStyle/>
          <a:p>
            <a:r>
              <a:rPr lang="en-US" sz="2400" baseline="0" dirty="0" smtClean="0"/>
              <a:t>1) </a:t>
            </a:r>
            <a:r>
              <a:rPr lang="en-US" sz="2400" baseline="0" dirty="0" smtClean="0">
                <a:solidFill>
                  <a:srgbClr val="0000FF"/>
                </a:solidFill>
              </a:rPr>
              <a:t>A</a:t>
            </a:r>
            <a:r>
              <a:rPr lang="en-US" sz="2400" baseline="0" dirty="0" smtClean="0"/>
              <a:t> = </a:t>
            </a:r>
            <a:r>
              <a:rPr lang="en-US" sz="2400" baseline="0" dirty="0" smtClean="0">
                <a:solidFill>
                  <a:srgbClr val="0000FF"/>
                </a:solidFill>
              </a:rPr>
              <a:t>2.54 sqkm </a:t>
            </a:r>
            <a:r>
              <a:rPr lang="en-US" sz="2400" baseline="0" dirty="0" smtClean="0"/>
              <a:t>(Catchment area)</a:t>
            </a:r>
            <a:endParaRPr lang="en-US" sz="2400" baseline="0" dirty="0" smtClean="0">
              <a:solidFill>
                <a:srgbClr val="0000FF"/>
              </a:solidFill>
            </a:endParaRPr>
          </a:p>
          <a:p>
            <a:r>
              <a:rPr lang="en-US" sz="2400" baseline="0" dirty="0" smtClean="0"/>
              <a:t>2) </a:t>
            </a:r>
            <a:r>
              <a:rPr lang="en-US" sz="2400" baseline="0" dirty="0" smtClean="0">
                <a:solidFill>
                  <a:srgbClr val="0000FF"/>
                </a:solidFill>
              </a:rPr>
              <a:t>L</a:t>
            </a:r>
            <a:r>
              <a:rPr lang="en-US" sz="2400" baseline="0" dirty="0" smtClean="0"/>
              <a:t> = </a:t>
            </a:r>
            <a:r>
              <a:rPr lang="en-US" sz="2400" baseline="0" dirty="0" smtClean="0">
                <a:solidFill>
                  <a:srgbClr val="0000FF"/>
                </a:solidFill>
              </a:rPr>
              <a:t>2.50 km </a:t>
            </a:r>
            <a:r>
              <a:rPr lang="en-US" sz="2400" baseline="0" dirty="0" smtClean="0"/>
              <a:t>(Length of longest stream course  from source to bridge site)</a:t>
            </a:r>
            <a:endParaRPr lang="en-US" sz="2400" baseline="0" dirty="0" smtClean="0">
              <a:solidFill>
                <a:srgbClr val="0000FF"/>
              </a:solidFill>
            </a:endParaRPr>
          </a:p>
          <a:p>
            <a:r>
              <a:rPr lang="en-US" sz="2400" baseline="0" dirty="0" smtClean="0"/>
              <a:t>3) </a:t>
            </a:r>
            <a:r>
              <a:rPr lang="en-US" sz="2400" baseline="0" dirty="0" smtClean="0">
                <a:solidFill>
                  <a:srgbClr val="0000FF"/>
                </a:solidFill>
              </a:rPr>
              <a:t>H</a:t>
            </a:r>
            <a:r>
              <a:rPr lang="en-US" sz="2400" baseline="0" dirty="0" smtClean="0"/>
              <a:t> = </a:t>
            </a:r>
            <a:r>
              <a:rPr lang="en-US" sz="2400" baseline="0" dirty="0" smtClean="0">
                <a:solidFill>
                  <a:srgbClr val="0000FF"/>
                </a:solidFill>
              </a:rPr>
              <a:t>67.25 m </a:t>
            </a:r>
            <a:r>
              <a:rPr lang="en-US" sz="2400" baseline="0" dirty="0" smtClean="0"/>
              <a:t>(Height of farthest point from bed level)</a:t>
            </a:r>
          </a:p>
          <a:p>
            <a:r>
              <a:rPr lang="en-US" sz="2400" baseline="0" dirty="0" smtClean="0">
                <a:solidFill>
                  <a:srgbClr val="0000FF"/>
                </a:solidFill>
              </a:rPr>
              <a:t>4) Description of catchment = Red soil</a:t>
            </a:r>
            <a:endParaRPr lang="en-US" sz="2400" baseline="0" dirty="0">
              <a:solidFill>
                <a:srgbClr val="0000FF"/>
              </a:solidFill>
            </a:endParaRPr>
          </a:p>
        </p:txBody>
      </p:sp>
      <p:sp>
        <p:nvSpPr>
          <p:cNvPr id="5" name="TextBox 4"/>
          <p:cNvSpPr txBox="1"/>
          <p:nvPr/>
        </p:nvSpPr>
        <p:spPr>
          <a:xfrm>
            <a:off x="1143000" y="4267200"/>
            <a:ext cx="7467600" cy="2308324"/>
          </a:xfrm>
          <a:prstGeom prst="rect">
            <a:avLst/>
          </a:prstGeom>
          <a:noFill/>
        </p:spPr>
        <p:txBody>
          <a:bodyPr wrap="square" rtlCol="0">
            <a:spAutoFit/>
          </a:bodyPr>
          <a:lstStyle/>
          <a:p>
            <a:r>
              <a:rPr lang="en-US" sz="2400" baseline="0" dirty="0" smtClean="0"/>
              <a:t>R50 - 24 hrs = 16 cms</a:t>
            </a:r>
          </a:p>
          <a:p>
            <a:r>
              <a:rPr lang="en-US" sz="2400" baseline="0" dirty="0" smtClean="0"/>
              <a:t>Value of F = </a:t>
            </a:r>
            <a:r>
              <a:rPr lang="en-US" sz="2400" baseline="0" dirty="0" smtClean="0">
                <a:hlinkClick r:id="rId3" action="ppaction://hlinkfile"/>
              </a:rPr>
              <a:t>X</a:t>
            </a:r>
            <a:endParaRPr lang="en-US" sz="2400" baseline="0" dirty="0" smtClean="0"/>
          </a:p>
          <a:p>
            <a:r>
              <a:rPr lang="en-US" sz="2400" baseline="0" dirty="0" smtClean="0"/>
              <a:t>Run off coeff = </a:t>
            </a:r>
            <a:r>
              <a:rPr lang="en-US" sz="2400" baseline="0" dirty="0" smtClean="0">
                <a:hlinkClick r:id="rId4" action="ppaction://hlinkfile"/>
              </a:rPr>
              <a:t>Y</a:t>
            </a:r>
            <a:endParaRPr lang="en-US" sz="2400" baseline="0" dirty="0" smtClean="0"/>
          </a:p>
          <a:p>
            <a:r>
              <a:rPr lang="en-US" sz="2400" baseline="0" dirty="0" smtClean="0"/>
              <a:t>Ratio of 50 year </a:t>
            </a:r>
            <a:r>
              <a:rPr lang="en-US" sz="2400" baseline="0" dirty="0" err="1" smtClean="0"/>
              <a:t>tc</a:t>
            </a:r>
            <a:r>
              <a:rPr lang="en-US" sz="2400" baseline="0" dirty="0" smtClean="0"/>
              <a:t> hrs rainfall/ 50 year 24 hrs rainfall= Ref </a:t>
            </a:r>
            <a:r>
              <a:rPr lang="en-US" sz="2400" baseline="0" dirty="0" smtClean="0">
                <a:hlinkClick r:id="rId5" action="ppaction://hlinkfile"/>
              </a:rPr>
              <a:t>fig-4 of report </a:t>
            </a:r>
            <a:endParaRPr lang="en-US" sz="2400" baseline="0" dirty="0" smtClean="0"/>
          </a:p>
          <a:p>
            <a:endParaRPr lang="en-US" sz="2400" baseline="0" dirty="0"/>
          </a:p>
        </p:txBody>
      </p:sp>
    </p:spTree>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457200"/>
            <a:ext cx="8077200" cy="1066800"/>
          </a:xfrm>
        </p:spPr>
        <p:txBody>
          <a:bodyPr/>
          <a:lstStyle/>
          <a:p>
            <a:r>
              <a:rPr lang="en-US" sz="2800" b="1" dirty="0">
                <a:solidFill>
                  <a:srgbClr val="FF00FF"/>
                </a:solidFill>
              </a:rPr>
              <a:t>Estimation of design discharge  by </a:t>
            </a:r>
            <a:r>
              <a:rPr lang="en-US" sz="2800" b="1" dirty="0" smtClean="0">
                <a:solidFill>
                  <a:srgbClr val="FF00FF"/>
                </a:solidFill>
              </a:rPr>
              <a:t>SUH </a:t>
            </a:r>
            <a:endParaRPr lang="en-GB" sz="2800" b="1" dirty="0">
              <a:solidFill>
                <a:srgbClr val="FF00FF"/>
              </a:solidFill>
            </a:endParaRPr>
          </a:p>
        </p:txBody>
      </p:sp>
      <p:sp>
        <p:nvSpPr>
          <p:cNvPr id="40963" name="Rectangle 3"/>
          <p:cNvSpPr>
            <a:spLocks noGrp="1" noChangeArrowheads="1"/>
          </p:cNvSpPr>
          <p:nvPr>
            <p:ph type="body" idx="1"/>
          </p:nvPr>
        </p:nvSpPr>
        <p:spPr>
          <a:xfrm>
            <a:off x="457200" y="1600200"/>
            <a:ext cx="8458200" cy="4572000"/>
          </a:xfrm>
        </p:spPr>
        <p:txBody>
          <a:bodyPr/>
          <a:lstStyle/>
          <a:p>
            <a:pPr>
              <a:lnSpc>
                <a:spcPct val="90000"/>
              </a:lnSpc>
              <a:buNone/>
            </a:pPr>
            <a:r>
              <a:rPr lang="en-US" sz="2400" i="1" u="sng" dirty="0" smtClean="0">
                <a:solidFill>
                  <a:srgbClr val="0000FF"/>
                </a:solidFill>
              </a:rPr>
              <a:t>Steps involved (broadly) are</a:t>
            </a:r>
            <a:r>
              <a:rPr lang="en-US" sz="2400" i="1" dirty="0" smtClean="0">
                <a:solidFill>
                  <a:srgbClr val="FF3399"/>
                </a:solidFill>
              </a:rPr>
              <a:t>:</a:t>
            </a:r>
          </a:p>
          <a:p>
            <a:pPr>
              <a:lnSpc>
                <a:spcPct val="90000"/>
              </a:lnSpc>
              <a:buNone/>
            </a:pPr>
            <a:endParaRPr lang="en-US" sz="2400" dirty="0" smtClean="0">
              <a:solidFill>
                <a:srgbClr val="FF3399"/>
              </a:solidFill>
            </a:endParaRPr>
          </a:p>
          <a:p>
            <a:pPr>
              <a:lnSpc>
                <a:spcPct val="90000"/>
              </a:lnSpc>
              <a:buFont typeface="Wingdings" pitchFamily="2" charset="2"/>
              <a:buChar char="v"/>
            </a:pPr>
            <a:r>
              <a:rPr lang="en-US" sz="2400" dirty="0" smtClean="0"/>
              <a:t>Derivation of Synthetic unit hydrograph &amp; plotting SUH</a:t>
            </a:r>
          </a:p>
          <a:p>
            <a:pPr>
              <a:lnSpc>
                <a:spcPct val="90000"/>
              </a:lnSpc>
              <a:buFont typeface="Wingdings" pitchFamily="2" charset="2"/>
              <a:buChar char="v"/>
            </a:pPr>
            <a:endParaRPr lang="en-US" sz="2400" dirty="0" smtClean="0"/>
          </a:p>
          <a:p>
            <a:pPr>
              <a:lnSpc>
                <a:spcPct val="90000"/>
              </a:lnSpc>
              <a:buFont typeface="Wingdings" pitchFamily="2" charset="2"/>
              <a:buChar char="v"/>
            </a:pPr>
            <a:r>
              <a:rPr lang="en-US" sz="2400" dirty="0" smtClean="0"/>
              <a:t>Estimation of design storm duration &amp; intensity</a:t>
            </a:r>
          </a:p>
          <a:p>
            <a:pPr>
              <a:lnSpc>
                <a:spcPct val="90000"/>
              </a:lnSpc>
              <a:buFont typeface="Wingdings" pitchFamily="2" charset="2"/>
              <a:buChar char="v"/>
            </a:pPr>
            <a:endParaRPr lang="en-US" sz="2400" dirty="0" smtClean="0"/>
          </a:p>
          <a:p>
            <a:pPr>
              <a:lnSpc>
                <a:spcPct val="90000"/>
              </a:lnSpc>
              <a:buFont typeface="Wingdings" pitchFamily="2" charset="2"/>
              <a:buChar char="v"/>
            </a:pPr>
            <a:r>
              <a:rPr lang="en-US" sz="2400" dirty="0" smtClean="0"/>
              <a:t>Estimation of design loss-rate &amp; base flow</a:t>
            </a:r>
          </a:p>
          <a:p>
            <a:pPr>
              <a:lnSpc>
                <a:spcPct val="90000"/>
              </a:lnSpc>
              <a:buFont typeface="Wingdings" pitchFamily="2" charset="2"/>
              <a:buChar char="v"/>
            </a:pPr>
            <a:endParaRPr lang="en-US" sz="2400" dirty="0" smtClean="0"/>
          </a:p>
          <a:p>
            <a:pPr>
              <a:lnSpc>
                <a:spcPct val="90000"/>
              </a:lnSpc>
              <a:buFont typeface="Wingdings" pitchFamily="2" charset="2"/>
              <a:buChar char="v"/>
            </a:pPr>
            <a:r>
              <a:rPr lang="en-US" sz="2400" dirty="0" smtClean="0"/>
              <a:t>Estimation of Rainfall excess units</a:t>
            </a:r>
          </a:p>
          <a:p>
            <a:pPr>
              <a:lnSpc>
                <a:spcPct val="90000"/>
              </a:lnSpc>
              <a:buFont typeface="Wingdings" pitchFamily="2" charset="2"/>
              <a:buChar char="v"/>
            </a:pPr>
            <a:endParaRPr lang="en-US" sz="2400" dirty="0" smtClean="0"/>
          </a:p>
          <a:p>
            <a:pPr>
              <a:lnSpc>
                <a:spcPct val="90000"/>
              </a:lnSpc>
              <a:buFont typeface="Wingdings" pitchFamily="2" charset="2"/>
              <a:buChar char="v"/>
            </a:pPr>
            <a:r>
              <a:rPr lang="en-US" sz="2400" dirty="0" smtClean="0"/>
              <a:t>Working out flood hydrograph</a:t>
            </a:r>
            <a:endParaRPr lang="en-GB" sz="24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0-#ppt_w/2"/>
                                          </p:val>
                                        </p:tav>
                                        <p:tav tm="100000">
                                          <p:val>
                                            <p:strVal val="#ppt_x"/>
                                          </p:val>
                                        </p:tav>
                                      </p:tavLst>
                                    </p:anim>
                                    <p:anim calcmode="lin" valueType="num">
                                      <p:cBhvr additive="base">
                                        <p:cTn id="8" dur="500" fill="hold"/>
                                        <p:tgtEl>
                                          <p:spTgt spid="409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 calcmode="lin" valueType="num">
                                      <p:cBhvr additive="base">
                                        <p:cTn id="13"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3">
                                            <p:txEl>
                                              <p:pRg st="4" end="4"/>
                                            </p:txEl>
                                          </p:spTgt>
                                        </p:tgtEl>
                                        <p:attrNameLst>
                                          <p:attrName>style.visibility</p:attrName>
                                        </p:attrNameLst>
                                      </p:cBhvr>
                                      <p:to>
                                        <p:strVal val="visible"/>
                                      </p:to>
                                    </p:set>
                                    <p:anim calcmode="lin" valueType="num">
                                      <p:cBhvr additive="base">
                                        <p:cTn id="25" dur="500" fill="hold"/>
                                        <p:tgtEl>
                                          <p:spTgt spid="409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63">
                                            <p:txEl>
                                              <p:pRg st="6" end="6"/>
                                            </p:txEl>
                                          </p:spTgt>
                                        </p:tgtEl>
                                        <p:attrNameLst>
                                          <p:attrName>style.visibility</p:attrName>
                                        </p:attrNameLst>
                                      </p:cBhvr>
                                      <p:to>
                                        <p:strVal val="visible"/>
                                      </p:to>
                                    </p:set>
                                    <p:anim calcmode="lin" valueType="num">
                                      <p:cBhvr additive="base">
                                        <p:cTn id="31" dur="500" fill="hold"/>
                                        <p:tgtEl>
                                          <p:spTgt spid="4096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63">
                                            <p:txEl>
                                              <p:pRg st="8" end="8"/>
                                            </p:txEl>
                                          </p:spTgt>
                                        </p:tgtEl>
                                        <p:attrNameLst>
                                          <p:attrName>style.visibility</p:attrName>
                                        </p:attrNameLst>
                                      </p:cBhvr>
                                      <p:to>
                                        <p:strVal val="visible"/>
                                      </p:to>
                                    </p:set>
                                    <p:anim calcmode="lin" valueType="num">
                                      <p:cBhvr additive="base">
                                        <p:cTn id="37" dur="500" fill="hold"/>
                                        <p:tgtEl>
                                          <p:spTgt spid="4096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6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63">
                                            <p:txEl>
                                              <p:pRg st="10" end="10"/>
                                            </p:txEl>
                                          </p:spTgt>
                                        </p:tgtEl>
                                        <p:attrNameLst>
                                          <p:attrName>style.visibility</p:attrName>
                                        </p:attrNameLst>
                                      </p:cBhvr>
                                      <p:to>
                                        <p:strVal val="visible"/>
                                      </p:to>
                                    </p:set>
                                    <p:anim calcmode="lin" valueType="num">
                                      <p:cBhvr additive="base">
                                        <p:cTn id="43" dur="500" fill="hold"/>
                                        <p:tgtEl>
                                          <p:spTgt spid="40963">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6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u="sng" dirty="0" smtClean="0">
                <a:solidFill>
                  <a:srgbClr val="FF00FF"/>
                </a:solidFill>
              </a:rPr>
              <a:t>Lecture plan (Contd)</a:t>
            </a:r>
            <a:endParaRPr lang="en-US" u="sng" dirty="0">
              <a:solidFill>
                <a:srgbClr val="FF00FF"/>
              </a:solidFill>
            </a:endParaRPr>
          </a:p>
        </p:txBody>
      </p:sp>
      <p:sp>
        <p:nvSpPr>
          <p:cNvPr id="3" name="Content Placeholder 2"/>
          <p:cNvSpPr>
            <a:spLocks noGrp="1"/>
          </p:cNvSpPr>
          <p:nvPr>
            <p:ph idx="1"/>
          </p:nvPr>
        </p:nvSpPr>
        <p:spPr/>
        <p:txBody>
          <a:bodyPr/>
          <a:lstStyle/>
          <a:p>
            <a:pPr>
              <a:buNone/>
            </a:pPr>
            <a:r>
              <a:rPr lang="en-US" dirty="0" smtClean="0"/>
              <a:t>6.Sample calculations on Q50 estimation SUH concept( catchment 25-2500 sqkm)</a:t>
            </a:r>
          </a:p>
          <a:p>
            <a:pPr>
              <a:buNone/>
            </a:pPr>
            <a:r>
              <a:rPr lang="en-US" dirty="0" smtClean="0"/>
              <a:t>7. Design of water ways – various provisions in sub structure code (Para-4.5)</a:t>
            </a:r>
          </a:p>
          <a:p>
            <a:pPr>
              <a:buNone/>
            </a:pPr>
            <a:r>
              <a:rPr lang="en-US" dirty="0" smtClean="0"/>
              <a:t>8. Depth of scour various provisions in sub structure code (Para-4.6)</a:t>
            </a:r>
          </a:p>
          <a:p>
            <a:pPr>
              <a:buNone/>
            </a:pPr>
            <a:r>
              <a:rPr lang="en-US" dirty="0" smtClean="0"/>
              <a:t>9. Sub structure code provisions on afflux, clearance, free board (Para 4.7,4.8,4.9)</a:t>
            </a:r>
            <a:endParaRPr lang="en-US" dirty="0"/>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3649663" y="-571500"/>
            <a:ext cx="23677563" cy="9666288"/>
          </a:xfrm>
          <a:prstGeom prst="rect">
            <a:avLst/>
          </a:prstGeom>
          <a:solidFill>
            <a:srgbClr val="FFFFFF"/>
          </a:solidFill>
          <a:ln w="0">
            <a:solidFill>
              <a:srgbClr val="FFFFFF"/>
            </a:solidFill>
            <a:miter lim="800000"/>
            <a:headEnd/>
            <a:tailEnd/>
          </a:ln>
        </p:spPr>
        <p:txBody>
          <a:bodyPr/>
          <a:lstStyle/>
          <a:p>
            <a:endParaRPr lang="en-IN"/>
          </a:p>
        </p:txBody>
      </p:sp>
      <p:sp>
        <p:nvSpPr>
          <p:cNvPr id="56324" name="Line 4"/>
          <p:cNvSpPr>
            <a:spLocks noChangeShapeType="1"/>
          </p:cNvSpPr>
          <p:nvPr/>
        </p:nvSpPr>
        <p:spPr bwMode="auto">
          <a:xfrm>
            <a:off x="2114550" y="309563"/>
            <a:ext cx="1588" cy="5175250"/>
          </a:xfrm>
          <a:prstGeom prst="line">
            <a:avLst/>
          </a:prstGeom>
          <a:noFill/>
          <a:ln w="0">
            <a:solidFill>
              <a:srgbClr val="000000"/>
            </a:solidFill>
            <a:round/>
            <a:headEnd/>
            <a:tailEnd/>
          </a:ln>
        </p:spPr>
        <p:txBody>
          <a:bodyPr/>
          <a:lstStyle/>
          <a:p>
            <a:endParaRPr lang="en-IN"/>
          </a:p>
        </p:txBody>
      </p:sp>
      <p:sp>
        <p:nvSpPr>
          <p:cNvPr id="56325" name="Line 5"/>
          <p:cNvSpPr>
            <a:spLocks noChangeShapeType="1"/>
          </p:cNvSpPr>
          <p:nvPr/>
        </p:nvSpPr>
        <p:spPr bwMode="auto">
          <a:xfrm>
            <a:off x="2114550" y="5484813"/>
            <a:ext cx="5334000" cy="1587"/>
          </a:xfrm>
          <a:prstGeom prst="line">
            <a:avLst/>
          </a:prstGeom>
          <a:noFill/>
          <a:ln w="0">
            <a:solidFill>
              <a:srgbClr val="000000"/>
            </a:solidFill>
            <a:round/>
            <a:headEnd/>
            <a:tailEnd/>
          </a:ln>
        </p:spPr>
        <p:txBody>
          <a:bodyPr/>
          <a:lstStyle/>
          <a:p>
            <a:endParaRPr lang="en-IN"/>
          </a:p>
        </p:txBody>
      </p:sp>
      <p:sp>
        <p:nvSpPr>
          <p:cNvPr id="56326" name="Freeform 6"/>
          <p:cNvSpPr>
            <a:spLocks/>
          </p:cNvSpPr>
          <p:nvPr/>
        </p:nvSpPr>
        <p:spPr bwMode="auto">
          <a:xfrm>
            <a:off x="2114550" y="1774825"/>
            <a:ext cx="5054600" cy="3709988"/>
          </a:xfrm>
          <a:custGeom>
            <a:avLst/>
            <a:gdLst/>
            <a:ahLst/>
            <a:cxnLst>
              <a:cxn ang="0">
                <a:pos x="0" y="2337"/>
              </a:cxn>
              <a:cxn ang="0">
                <a:pos x="234" y="2046"/>
              </a:cxn>
              <a:cxn ang="0">
                <a:pos x="329" y="1886"/>
              </a:cxn>
              <a:cxn ang="0">
                <a:pos x="407" y="1723"/>
              </a:cxn>
              <a:cxn ang="0">
                <a:pos x="538" y="1380"/>
              </a:cxn>
              <a:cxn ang="0">
                <a:pos x="641" y="1030"/>
              </a:cxn>
              <a:cxn ang="0">
                <a:pos x="797" y="327"/>
              </a:cxn>
              <a:cxn ang="0">
                <a:pos x="834" y="145"/>
              </a:cxn>
              <a:cxn ang="0">
                <a:pos x="879" y="63"/>
              </a:cxn>
              <a:cxn ang="0">
                <a:pos x="961" y="7"/>
              </a:cxn>
              <a:cxn ang="0">
                <a:pos x="1007" y="0"/>
              </a:cxn>
              <a:cxn ang="0">
                <a:pos x="1052" y="14"/>
              </a:cxn>
              <a:cxn ang="0">
                <a:pos x="1126" y="85"/>
              </a:cxn>
              <a:cxn ang="0">
                <a:pos x="1228" y="256"/>
              </a:cxn>
              <a:cxn ang="0">
                <a:pos x="1479" y="930"/>
              </a:cxn>
              <a:cxn ang="0">
                <a:pos x="1643" y="1265"/>
              </a:cxn>
              <a:cxn ang="0">
                <a:pos x="1861" y="1566"/>
              </a:cxn>
              <a:cxn ang="0">
                <a:pos x="2136" y="1831"/>
              </a:cxn>
              <a:cxn ang="0">
                <a:pos x="2288" y="1942"/>
              </a:cxn>
              <a:cxn ang="0">
                <a:pos x="2457" y="2043"/>
              </a:cxn>
              <a:cxn ang="0">
                <a:pos x="2810" y="2203"/>
              </a:cxn>
              <a:cxn ang="0">
                <a:pos x="3184" y="2337"/>
              </a:cxn>
            </a:cxnLst>
            <a:rect l="0" t="0" r="r" b="b"/>
            <a:pathLst>
              <a:path w="3184" h="2337">
                <a:moveTo>
                  <a:pt x="0" y="2337"/>
                </a:moveTo>
                <a:lnTo>
                  <a:pt x="234" y="2046"/>
                </a:lnTo>
                <a:lnTo>
                  <a:pt x="329" y="1886"/>
                </a:lnTo>
                <a:lnTo>
                  <a:pt x="407" y="1723"/>
                </a:lnTo>
                <a:lnTo>
                  <a:pt x="538" y="1380"/>
                </a:lnTo>
                <a:lnTo>
                  <a:pt x="641" y="1030"/>
                </a:lnTo>
                <a:lnTo>
                  <a:pt x="797" y="327"/>
                </a:lnTo>
                <a:lnTo>
                  <a:pt x="834" y="145"/>
                </a:lnTo>
                <a:lnTo>
                  <a:pt x="879" y="63"/>
                </a:lnTo>
                <a:lnTo>
                  <a:pt x="961" y="7"/>
                </a:lnTo>
                <a:lnTo>
                  <a:pt x="1007" y="0"/>
                </a:lnTo>
                <a:lnTo>
                  <a:pt x="1052" y="14"/>
                </a:lnTo>
                <a:lnTo>
                  <a:pt x="1126" y="85"/>
                </a:lnTo>
                <a:lnTo>
                  <a:pt x="1228" y="256"/>
                </a:lnTo>
                <a:lnTo>
                  <a:pt x="1479" y="930"/>
                </a:lnTo>
                <a:lnTo>
                  <a:pt x="1643" y="1265"/>
                </a:lnTo>
                <a:lnTo>
                  <a:pt x="1861" y="1566"/>
                </a:lnTo>
                <a:lnTo>
                  <a:pt x="2136" y="1831"/>
                </a:lnTo>
                <a:lnTo>
                  <a:pt x="2288" y="1942"/>
                </a:lnTo>
                <a:lnTo>
                  <a:pt x="2457" y="2043"/>
                </a:lnTo>
                <a:lnTo>
                  <a:pt x="2810" y="2203"/>
                </a:lnTo>
                <a:lnTo>
                  <a:pt x="3184" y="2337"/>
                </a:lnTo>
              </a:path>
            </a:pathLst>
          </a:custGeom>
          <a:noFill/>
          <a:ln w="0">
            <a:solidFill>
              <a:srgbClr val="0000FF"/>
            </a:solidFill>
            <a:prstDash val="solid"/>
            <a:round/>
            <a:headEnd/>
            <a:tailEnd/>
          </a:ln>
        </p:spPr>
        <p:txBody>
          <a:bodyPr/>
          <a:lstStyle/>
          <a:p>
            <a:endParaRPr lang="en-IN"/>
          </a:p>
        </p:txBody>
      </p:sp>
      <p:sp>
        <p:nvSpPr>
          <p:cNvPr id="56327" name="Line 7"/>
          <p:cNvSpPr>
            <a:spLocks noChangeShapeType="1"/>
          </p:cNvSpPr>
          <p:nvPr/>
        </p:nvSpPr>
        <p:spPr bwMode="auto">
          <a:xfrm flipH="1">
            <a:off x="7265988" y="5484813"/>
            <a:ext cx="26987" cy="1587"/>
          </a:xfrm>
          <a:prstGeom prst="line">
            <a:avLst/>
          </a:prstGeom>
          <a:noFill/>
          <a:ln w="0">
            <a:solidFill>
              <a:srgbClr val="000000"/>
            </a:solidFill>
            <a:round/>
            <a:headEnd/>
            <a:tailEnd/>
          </a:ln>
        </p:spPr>
        <p:txBody>
          <a:bodyPr/>
          <a:lstStyle/>
          <a:p>
            <a:endParaRPr lang="en-IN"/>
          </a:p>
        </p:txBody>
      </p:sp>
      <p:sp>
        <p:nvSpPr>
          <p:cNvPr id="56328" name="Line 8"/>
          <p:cNvSpPr>
            <a:spLocks noChangeShapeType="1"/>
          </p:cNvSpPr>
          <p:nvPr/>
        </p:nvSpPr>
        <p:spPr bwMode="auto">
          <a:xfrm>
            <a:off x="3979863" y="1774825"/>
            <a:ext cx="3378200" cy="1588"/>
          </a:xfrm>
          <a:prstGeom prst="line">
            <a:avLst/>
          </a:prstGeom>
          <a:noFill/>
          <a:ln w="0">
            <a:solidFill>
              <a:srgbClr val="000000"/>
            </a:solidFill>
            <a:round/>
            <a:headEnd/>
            <a:tailEnd/>
          </a:ln>
        </p:spPr>
        <p:txBody>
          <a:bodyPr/>
          <a:lstStyle/>
          <a:p>
            <a:endParaRPr lang="en-IN"/>
          </a:p>
        </p:txBody>
      </p:sp>
      <p:sp>
        <p:nvSpPr>
          <p:cNvPr id="56329" name="Line 9"/>
          <p:cNvSpPr>
            <a:spLocks noChangeShapeType="1"/>
          </p:cNvSpPr>
          <p:nvPr/>
        </p:nvSpPr>
        <p:spPr bwMode="auto">
          <a:xfrm flipV="1">
            <a:off x="7312025" y="3729038"/>
            <a:ext cx="1588" cy="1673225"/>
          </a:xfrm>
          <a:prstGeom prst="line">
            <a:avLst/>
          </a:prstGeom>
          <a:noFill/>
          <a:ln w="0">
            <a:solidFill>
              <a:srgbClr val="000000"/>
            </a:solidFill>
            <a:round/>
            <a:headEnd/>
            <a:tailEnd/>
          </a:ln>
        </p:spPr>
        <p:txBody>
          <a:bodyPr/>
          <a:lstStyle/>
          <a:p>
            <a:endParaRPr lang="en-IN"/>
          </a:p>
        </p:txBody>
      </p:sp>
      <p:sp>
        <p:nvSpPr>
          <p:cNvPr id="56330" name="Line 10"/>
          <p:cNvSpPr>
            <a:spLocks noChangeShapeType="1"/>
          </p:cNvSpPr>
          <p:nvPr/>
        </p:nvSpPr>
        <p:spPr bwMode="auto">
          <a:xfrm>
            <a:off x="7312025" y="1857375"/>
            <a:ext cx="1588" cy="1671638"/>
          </a:xfrm>
          <a:prstGeom prst="line">
            <a:avLst/>
          </a:prstGeom>
          <a:noFill/>
          <a:ln w="0">
            <a:solidFill>
              <a:srgbClr val="000000"/>
            </a:solidFill>
            <a:round/>
            <a:headEnd/>
            <a:tailEnd/>
          </a:ln>
        </p:spPr>
        <p:txBody>
          <a:bodyPr/>
          <a:lstStyle/>
          <a:p>
            <a:endParaRPr lang="en-IN"/>
          </a:p>
        </p:txBody>
      </p:sp>
      <p:sp>
        <p:nvSpPr>
          <p:cNvPr id="56331" name="Freeform 11"/>
          <p:cNvSpPr>
            <a:spLocks/>
          </p:cNvSpPr>
          <p:nvPr/>
        </p:nvSpPr>
        <p:spPr bwMode="auto">
          <a:xfrm>
            <a:off x="7299325" y="5402263"/>
            <a:ext cx="25400" cy="82550"/>
          </a:xfrm>
          <a:custGeom>
            <a:avLst/>
            <a:gdLst/>
            <a:ahLst/>
            <a:cxnLst>
              <a:cxn ang="0">
                <a:pos x="0" y="0"/>
              </a:cxn>
              <a:cxn ang="0">
                <a:pos x="16" y="0"/>
              </a:cxn>
              <a:cxn ang="0">
                <a:pos x="8" y="52"/>
              </a:cxn>
              <a:cxn ang="0">
                <a:pos x="0" y="0"/>
              </a:cxn>
            </a:cxnLst>
            <a:rect l="0" t="0" r="r" b="b"/>
            <a:pathLst>
              <a:path w="16" h="52">
                <a:moveTo>
                  <a:pt x="0" y="0"/>
                </a:moveTo>
                <a:lnTo>
                  <a:pt x="16" y="0"/>
                </a:lnTo>
                <a:lnTo>
                  <a:pt x="8" y="52"/>
                </a:lnTo>
                <a:lnTo>
                  <a:pt x="0" y="0"/>
                </a:lnTo>
                <a:close/>
              </a:path>
            </a:pathLst>
          </a:custGeom>
          <a:solidFill>
            <a:srgbClr val="000000"/>
          </a:solidFill>
          <a:ln w="9525">
            <a:noFill/>
            <a:round/>
            <a:headEnd/>
            <a:tailEnd/>
          </a:ln>
        </p:spPr>
        <p:txBody>
          <a:bodyPr/>
          <a:lstStyle/>
          <a:p>
            <a:endParaRPr lang="en-IN"/>
          </a:p>
        </p:txBody>
      </p:sp>
      <p:sp>
        <p:nvSpPr>
          <p:cNvPr id="56332" name="Freeform 12"/>
          <p:cNvSpPr>
            <a:spLocks/>
          </p:cNvSpPr>
          <p:nvPr/>
        </p:nvSpPr>
        <p:spPr bwMode="auto">
          <a:xfrm>
            <a:off x="7299325" y="5402263"/>
            <a:ext cx="25400" cy="82550"/>
          </a:xfrm>
          <a:custGeom>
            <a:avLst/>
            <a:gdLst/>
            <a:ahLst/>
            <a:cxnLst>
              <a:cxn ang="0">
                <a:pos x="0" y="0"/>
              </a:cxn>
              <a:cxn ang="0">
                <a:pos x="16" y="0"/>
              </a:cxn>
              <a:cxn ang="0">
                <a:pos x="8" y="52"/>
              </a:cxn>
              <a:cxn ang="0">
                <a:pos x="0" y="0"/>
              </a:cxn>
            </a:cxnLst>
            <a:rect l="0" t="0" r="r" b="b"/>
            <a:pathLst>
              <a:path w="16" h="52">
                <a:moveTo>
                  <a:pt x="0" y="0"/>
                </a:moveTo>
                <a:lnTo>
                  <a:pt x="16" y="0"/>
                </a:lnTo>
                <a:lnTo>
                  <a:pt x="8" y="52"/>
                </a:lnTo>
                <a:lnTo>
                  <a:pt x="0" y="0"/>
                </a:lnTo>
              </a:path>
            </a:pathLst>
          </a:custGeom>
          <a:noFill/>
          <a:ln w="6350">
            <a:solidFill>
              <a:srgbClr val="000000"/>
            </a:solidFill>
            <a:prstDash val="solid"/>
            <a:round/>
            <a:headEnd/>
            <a:tailEnd/>
          </a:ln>
        </p:spPr>
        <p:txBody>
          <a:bodyPr/>
          <a:lstStyle/>
          <a:p>
            <a:endParaRPr lang="en-IN"/>
          </a:p>
        </p:txBody>
      </p:sp>
      <p:sp>
        <p:nvSpPr>
          <p:cNvPr id="56333" name="Freeform 13"/>
          <p:cNvSpPr>
            <a:spLocks/>
          </p:cNvSpPr>
          <p:nvPr/>
        </p:nvSpPr>
        <p:spPr bwMode="auto">
          <a:xfrm>
            <a:off x="7299325" y="1774825"/>
            <a:ext cx="25400" cy="82550"/>
          </a:xfrm>
          <a:custGeom>
            <a:avLst/>
            <a:gdLst/>
            <a:ahLst/>
            <a:cxnLst>
              <a:cxn ang="0">
                <a:pos x="0" y="52"/>
              </a:cxn>
              <a:cxn ang="0">
                <a:pos x="16" y="52"/>
              </a:cxn>
              <a:cxn ang="0">
                <a:pos x="8" y="0"/>
              </a:cxn>
              <a:cxn ang="0">
                <a:pos x="0" y="52"/>
              </a:cxn>
            </a:cxnLst>
            <a:rect l="0" t="0" r="r" b="b"/>
            <a:pathLst>
              <a:path w="16" h="52">
                <a:moveTo>
                  <a:pt x="0" y="52"/>
                </a:moveTo>
                <a:lnTo>
                  <a:pt x="16" y="52"/>
                </a:lnTo>
                <a:lnTo>
                  <a:pt x="8" y="0"/>
                </a:lnTo>
                <a:lnTo>
                  <a:pt x="0" y="52"/>
                </a:lnTo>
                <a:close/>
              </a:path>
            </a:pathLst>
          </a:custGeom>
          <a:solidFill>
            <a:srgbClr val="000000"/>
          </a:solidFill>
          <a:ln w="9525">
            <a:noFill/>
            <a:round/>
            <a:headEnd/>
            <a:tailEnd/>
          </a:ln>
        </p:spPr>
        <p:txBody>
          <a:bodyPr/>
          <a:lstStyle/>
          <a:p>
            <a:endParaRPr lang="en-IN"/>
          </a:p>
        </p:txBody>
      </p:sp>
      <p:sp>
        <p:nvSpPr>
          <p:cNvPr id="56334" name="Rectangle 14"/>
          <p:cNvSpPr>
            <a:spLocks noChangeArrowheads="1"/>
          </p:cNvSpPr>
          <p:nvPr/>
        </p:nvSpPr>
        <p:spPr bwMode="auto">
          <a:xfrm>
            <a:off x="7234238" y="3522663"/>
            <a:ext cx="234950" cy="247650"/>
          </a:xfrm>
          <a:prstGeom prst="rect">
            <a:avLst/>
          </a:prstGeom>
          <a:noFill/>
          <a:ln w="9525">
            <a:noFill/>
            <a:miter lim="800000"/>
            <a:headEnd/>
            <a:tailEnd/>
          </a:ln>
        </p:spPr>
        <p:txBody>
          <a:bodyPr wrap="none" lIns="0" tIns="0" rIns="0" bIns="0">
            <a:spAutoFit/>
          </a:bodyPr>
          <a:lstStyle/>
          <a:p>
            <a:r>
              <a:rPr lang="en-US" sz="1400" baseline="0">
                <a:solidFill>
                  <a:srgbClr val="000000"/>
                </a:solidFill>
              </a:rPr>
              <a:t>Q</a:t>
            </a:r>
            <a:endParaRPr lang="en-US" sz="2400" baseline="0">
              <a:latin typeface="Times New Roman" pitchFamily="18" charset="0"/>
            </a:endParaRPr>
          </a:p>
        </p:txBody>
      </p:sp>
      <p:sp>
        <p:nvSpPr>
          <p:cNvPr id="56335" name="Freeform 15"/>
          <p:cNvSpPr>
            <a:spLocks/>
          </p:cNvSpPr>
          <p:nvPr/>
        </p:nvSpPr>
        <p:spPr bwMode="auto">
          <a:xfrm>
            <a:off x="7299325" y="1774825"/>
            <a:ext cx="25400" cy="82550"/>
          </a:xfrm>
          <a:custGeom>
            <a:avLst/>
            <a:gdLst/>
            <a:ahLst/>
            <a:cxnLst>
              <a:cxn ang="0">
                <a:pos x="0" y="52"/>
              </a:cxn>
              <a:cxn ang="0">
                <a:pos x="16" y="52"/>
              </a:cxn>
              <a:cxn ang="0">
                <a:pos x="8" y="0"/>
              </a:cxn>
              <a:cxn ang="0">
                <a:pos x="0" y="52"/>
              </a:cxn>
            </a:cxnLst>
            <a:rect l="0" t="0" r="r" b="b"/>
            <a:pathLst>
              <a:path w="16" h="52">
                <a:moveTo>
                  <a:pt x="0" y="52"/>
                </a:moveTo>
                <a:lnTo>
                  <a:pt x="16" y="52"/>
                </a:lnTo>
                <a:lnTo>
                  <a:pt x="8" y="0"/>
                </a:lnTo>
                <a:lnTo>
                  <a:pt x="0" y="52"/>
                </a:lnTo>
              </a:path>
            </a:pathLst>
          </a:custGeom>
          <a:noFill/>
          <a:ln w="6350">
            <a:solidFill>
              <a:srgbClr val="000000"/>
            </a:solidFill>
            <a:prstDash val="solid"/>
            <a:round/>
            <a:headEnd/>
            <a:tailEnd/>
          </a:ln>
        </p:spPr>
        <p:txBody>
          <a:bodyPr/>
          <a:lstStyle/>
          <a:p>
            <a:endParaRPr lang="en-IN"/>
          </a:p>
        </p:txBody>
      </p:sp>
      <p:sp>
        <p:nvSpPr>
          <p:cNvPr id="56336" name="Line 16"/>
          <p:cNvSpPr>
            <a:spLocks noChangeShapeType="1"/>
          </p:cNvSpPr>
          <p:nvPr/>
        </p:nvSpPr>
        <p:spPr bwMode="auto">
          <a:xfrm>
            <a:off x="7312025" y="5484813"/>
            <a:ext cx="6350" cy="1587"/>
          </a:xfrm>
          <a:prstGeom prst="line">
            <a:avLst/>
          </a:prstGeom>
          <a:noFill/>
          <a:ln w="0">
            <a:solidFill>
              <a:srgbClr val="000000"/>
            </a:solidFill>
            <a:round/>
            <a:headEnd/>
            <a:tailEnd/>
          </a:ln>
        </p:spPr>
        <p:txBody>
          <a:bodyPr/>
          <a:lstStyle/>
          <a:p>
            <a:endParaRPr lang="en-IN"/>
          </a:p>
        </p:txBody>
      </p:sp>
      <p:sp>
        <p:nvSpPr>
          <p:cNvPr id="56337" name="Line 17"/>
          <p:cNvSpPr>
            <a:spLocks noChangeShapeType="1"/>
          </p:cNvSpPr>
          <p:nvPr/>
        </p:nvSpPr>
        <p:spPr bwMode="auto">
          <a:xfrm>
            <a:off x="3960813" y="1774825"/>
            <a:ext cx="6350" cy="1588"/>
          </a:xfrm>
          <a:prstGeom prst="line">
            <a:avLst/>
          </a:prstGeom>
          <a:noFill/>
          <a:ln w="0">
            <a:solidFill>
              <a:srgbClr val="000000"/>
            </a:solidFill>
            <a:round/>
            <a:headEnd/>
            <a:tailEnd/>
          </a:ln>
        </p:spPr>
        <p:txBody>
          <a:bodyPr/>
          <a:lstStyle/>
          <a:p>
            <a:endParaRPr lang="en-IN"/>
          </a:p>
        </p:txBody>
      </p:sp>
      <p:sp>
        <p:nvSpPr>
          <p:cNvPr id="56338" name="Rectangle 18"/>
          <p:cNvSpPr>
            <a:spLocks noChangeArrowheads="1"/>
          </p:cNvSpPr>
          <p:nvPr/>
        </p:nvSpPr>
        <p:spPr bwMode="auto">
          <a:xfrm>
            <a:off x="7370763" y="3582988"/>
            <a:ext cx="123825" cy="153987"/>
          </a:xfrm>
          <a:prstGeom prst="rect">
            <a:avLst/>
          </a:prstGeom>
          <a:noFill/>
          <a:ln w="9525">
            <a:noFill/>
            <a:miter lim="800000"/>
            <a:headEnd/>
            <a:tailEnd/>
          </a:ln>
        </p:spPr>
        <p:txBody>
          <a:bodyPr wrap="none" lIns="0" tIns="0" rIns="0" bIns="0">
            <a:spAutoFit/>
          </a:bodyPr>
          <a:lstStyle/>
          <a:p>
            <a:r>
              <a:rPr lang="en-US" sz="800" baseline="0">
                <a:solidFill>
                  <a:srgbClr val="000000"/>
                </a:solidFill>
              </a:rPr>
              <a:t>p</a:t>
            </a:r>
            <a:endParaRPr lang="en-US" sz="2400" baseline="0">
              <a:latin typeface="Times New Roman" pitchFamily="18" charset="0"/>
            </a:endParaRPr>
          </a:p>
        </p:txBody>
      </p:sp>
      <p:sp>
        <p:nvSpPr>
          <p:cNvPr id="56339" name="Line 19"/>
          <p:cNvSpPr>
            <a:spLocks noChangeShapeType="1"/>
          </p:cNvSpPr>
          <p:nvPr/>
        </p:nvSpPr>
        <p:spPr bwMode="auto">
          <a:xfrm>
            <a:off x="7312025" y="1774825"/>
            <a:ext cx="6350" cy="1588"/>
          </a:xfrm>
          <a:prstGeom prst="line">
            <a:avLst/>
          </a:prstGeom>
          <a:noFill/>
          <a:ln w="0">
            <a:solidFill>
              <a:srgbClr val="000000"/>
            </a:solidFill>
            <a:round/>
            <a:headEnd/>
            <a:tailEnd/>
          </a:ln>
        </p:spPr>
        <p:txBody>
          <a:bodyPr/>
          <a:lstStyle/>
          <a:p>
            <a:endParaRPr lang="en-IN"/>
          </a:p>
        </p:txBody>
      </p:sp>
      <p:sp>
        <p:nvSpPr>
          <p:cNvPr id="56340" name="Line 20"/>
          <p:cNvSpPr>
            <a:spLocks noChangeShapeType="1"/>
          </p:cNvSpPr>
          <p:nvPr/>
        </p:nvSpPr>
        <p:spPr bwMode="auto">
          <a:xfrm>
            <a:off x="3719513" y="1862138"/>
            <a:ext cx="1587" cy="420687"/>
          </a:xfrm>
          <a:prstGeom prst="line">
            <a:avLst/>
          </a:prstGeom>
          <a:noFill/>
          <a:ln w="0">
            <a:solidFill>
              <a:srgbClr val="000000"/>
            </a:solidFill>
            <a:round/>
            <a:headEnd/>
            <a:tailEnd/>
          </a:ln>
        </p:spPr>
        <p:txBody>
          <a:bodyPr/>
          <a:lstStyle/>
          <a:p>
            <a:endParaRPr lang="en-IN"/>
          </a:p>
        </p:txBody>
      </p:sp>
      <p:sp>
        <p:nvSpPr>
          <p:cNvPr id="56341" name="Line 21"/>
          <p:cNvSpPr>
            <a:spLocks noChangeShapeType="1"/>
          </p:cNvSpPr>
          <p:nvPr/>
        </p:nvSpPr>
        <p:spPr bwMode="auto">
          <a:xfrm>
            <a:off x="3719513" y="2382838"/>
            <a:ext cx="1587" cy="100012"/>
          </a:xfrm>
          <a:prstGeom prst="line">
            <a:avLst/>
          </a:prstGeom>
          <a:noFill/>
          <a:ln w="0">
            <a:solidFill>
              <a:srgbClr val="000000"/>
            </a:solidFill>
            <a:round/>
            <a:headEnd/>
            <a:tailEnd/>
          </a:ln>
        </p:spPr>
        <p:txBody>
          <a:bodyPr/>
          <a:lstStyle/>
          <a:p>
            <a:endParaRPr lang="en-IN"/>
          </a:p>
        </p:txBody>
      </p:sp>
      <p:sp>
        <p:nvSpPr>
          <p:cNvPr id="56342" name="Line 22"/>
          <p:cNvSpPr>
            <a:spLocks noChangeShapeType="1"/>
          </p:cNvSpPr>
          <p:nvPr/>
        </p:nvSpPr>
        <p:spPr bwMode="auto">
          <a:xfrm>
            <a:off x="3719513" y="2582863"/>
            <a:ext cx="1587" cy="609600"/>
          </a:xfrm>
          <a:prstGeom prst="line">
            <a:avLst/>
          </a:prstGeom>
          <a:noFill/>
          <a:ln w="0">
            <a:solidFill>
              <a:srgbClr val="000000"/>
            </a:solidFill>
            <a:round/>
            <a:headEnd/>
            <a:tailEnd/>
          </a:ln>
        </p:spPr>
        <p:txBody>
          <a:bodyPr/>
          <a:lstStyle/>
          <a:p>
            <a:endParaRPr lang="en-IN"/>
          </a:p>
        </p:txBody>
      </p:sp>
      <p:sp>
        <p:nvSpPr>
          <p:cNvPr id="56343" name="Line 23"/>
          <p:cNvSpPr>
            <a:spLocks noChangeShapeType="1"/>
          </p:cNvSpPr>
          <p:nvPr/>
        </p:nvSpPr>
        <p:spPr bwMode="auto">
          <a:xfrm>
            <a:off x="3719513" y="3292475"/>
            <a:ext cx="1587" cy="106363"/>
          </a:xfrm>
          <a:prstGeom prst="line">
            <a:avLst/>
          </a:prstGeom>
          <a:noFill/>
          <a:ln w="0">
            <a:solidFill>
              <a:srgbClr val="000000"/>
            </a:solidFill>
            <a:round/>
            <a:headEnd/>
            <a:tailEnd/>
          </a:ln>
        </p:spPr>
        <p:txBody>
          <a:bodyPr/>
          <a:lstStyle/>
          <a:p>
            <a:endParaRPr lang="en-IN"/>
          </a:p>
        </p:txBody>
      </p:sp>
      <p:sp>
        <p:nvSpPr>
          <p:cNvPr id="56344" name="Line 24"/>
          <p:cNvSpPr>
            <a:spLocks noChangeShapeType="1"/>
          </p:cNvSpPr>
          <p:nvPr/>
        </p:nvSpPr>
        <p:spPr bwMode="auto">
          <a:xfrm>
            <a:off x="3719513" y="3498850"/>
            <a:ext cx="1587" cy="609600"/>
          </a:xfrm>
          <a:prstGeom prst="line">
            <a:avLst/>
          </a:prstGeom>
          <a:noFill/>
          <a:ln w="0">
            <a:solidFill>
              <a:srgbClr val="000000"/>
            </a:solidFill>
            <a:round/>
            <a:headEnd/>
            <a:tailEnd/>
          </a:ln>
        </p:spPr>
        <p:txBody>
          <a:bodyPr/>
          <a:lstStyle/>
          <a:p>
            <a:endParaRPr lang="en-IN"/>
          </a:p>
        </p:txBody>
      </p:sp>
      <p:sp>
        <p:nvSpPr>
          <p:cNvPr id="56345" name="Line 25"/>
          <p:cNvSpPr>
            <a:spLocks noChangeShapeType="1"/>
          </p:cNvSpPr>
          <p:nvPr/>
        </p:nvSpPr>
        <p:spPr bwMode="auto">
          <a:xfrm>
            <a:off x="3719513" y="4208463"/>
            <a:ext cx="1587" cy="100012"/>
          </a:xfrm>
          <a:prstGeom prst="line">
            <a:avLst/>
          </a:prstGeom>
          <a:noFill/>
          <a:ln w="0">
            <a:solidFill>
              <a:srgbClr val="000000"/>
            </a:solidFill>
            <a:round/>
            <a:headEnd/>
            <a:tailEnd/>
          </a:ln>
        </p:spPr>
        <p:txBody>
          <a:bodyPr/>
          <a:lstStyle/>
          <a:p>
            <a:endParaRPr lang="en-IN"/>
          </a:p>
        </p:txBody>
      </p:sp>
      <p:sp>
        <p:nvSpPr>
          <p:cNvPr id="56346" name="Line 26"/>
          <p:cNvSpPr>
            <a:spLocks noChangeShapeType="1"/>
          </p:cNvSpPr>
          <p:nvPr/>
        </p:nvSpPr>
        <p:spPr bwMode="auto">
          <a:xfrm>
            <a:off x="3719513" y="4408488"/>
            <a:ext cx="1587" cy="420687"/>
          </a:xfrm>
          <a:prstGeom prst="line">
            <a:avLst/>
          </a:prstGeom>
          <a:noFill/>
          <a:ln w="0">
            <a:solidFill>
              <a:srgbClr val="000000"/>
            </a:solidFill>
            <a:round/>
            <a:headEnd/>
            <a:tailEnd/>
          </a:ln>
        </p:spPr>
        <p:txBody>
          <a:bodyPr/>
          <a:lstStyle/>
          <a:p>
            <a:endParaRPr lang="en-IN"/>
          </a:p>
        </p:txBody>
      </p:sp>
      <p:sp>
        <p:nvSpPr>
          <p:cNvPr id="56347" name="Line 27"/>
          <p:cNvSpPr>
            <a:spLocks noChangeShapeType="1"/>
          </p:cNvSpPr>
          <p:nvPr/>
        </p:nvSpPr>
        <p:spPr bwMode="auto">
          <a:xfrm>
            <a:off x="2114550" y="392113"/>
            <a:ext cx="528638" cy="1587"/>
          </a:xfrm>
          <a:prstGeom prst="line">
            <a:avLst/>
          </a:prstGeom>
          <a:noFill/>
          <a:ln w="0">
            <a:solidFill>
              <a:srgbClr val="000000"/>
            </a:solidFill>
            <a:round/>
            <a:headEnd/>
            <a:tailEnd/>
          </a:ln>
        </p:spPr>
        <p:txBody>
          <a:bodyPr/>
          <a:lstStyle/>
          <a:p>
            <a:endParaRPr lang="en-IN"/>
          </a:p>
        </p:txBody>
      </p:sp>
      <p:sp>
        <p:nvSpPr>
          <p:cNvPr id="56348" name="Line 28"/>
          <p:cNvSpPr>
            <a:spLocks noChangeShapeType="1"/>
          </p:cNvSpPr>
          <p:nvPr/>
        </p:nvSpPr>
        <p:spPr bwMode="auto">
          <a:xfrm>
            <a:off x="2643188" y="392113"/>
            <a:ext cx="1587" cy="831850"/>
          </a:xfrm>
          <a:prstGeom prst="line">
            <a:avLst/>
          </a:prstGeom>
          <a:noFill/>
          <a:ln w="0">
            <a:solidFill>
              <a:srgbClr val="000000"/>
            </a:solidFill>
            <a:round/>
            <a:headEnd/>
            <a:tailEnd/>
          </a:ln>
        </p:spPr>
        <p:txBody>
          <a:bodyPr/>
          <a:lstStyle/>
          <a:p>
            <a:endParaRPr lang="en-IN"/>
          </a:p>
        </p:txBody>
      </p:sp>
      <p:sp>
        <p:nvSpPr>
          <p:cNvPr id="56349" name="Line 29"/>
          <p:cNvSpPr>
            <a:spLocks noChangeShapeType="1"/>
          </p:cNvSpPr>
          <p:nvPr/>
        </p:nvSpPr>
        <p:spPr bwMode="auto">
          <a:xfrm flipH="1">
            <a:off x="2120900" y="1223963"/>
            <a:ext cx="522288" cy="1587"/>
          </a:xfrm>
          <a:prstGeom prst="line">
            <a:avLst/>
          </a:prstGeom>
          <a:noFill/>
          <a:ln w="0">
            <a:solidFill>
              <a:srgbClr val="000000"/>
            </a:solidFill>
            <a:round/>
            <a:headEnd/>
            <a:tailEnd/>
          </a:ln>
        </p:spPr>
        <p:txBody>
          <a:bodyPr/>
          <a:lstStyle/>
          <a:p>
            <a:endParaRPr lang="en-IN"/>
          </a:p>
        </p:txBody>
      </p:sp>
      <p:sp>
        <p:nvSpPr>
          <p:cNvPr id="56350" name="Line 30"/>
          <p:cNvSpPr>
            <a:spLocks noChangeShapeType="1"/>
          </p:cNvSpPr>
          <p:nvPr/>
        </p:nvSpPr>
        <p:spPr bwMode="auto">
          <a:xfrm>
            <a:off x="2355850" y="1165225"/>
            <a:ext cx="1588" cy="384175"/>
          </a:xfrm>
          <a:prstGeom prst="line">
            <a:avLst/>
          </a:prstGeom>
          <a:noFill/>
          <a:ln w="0">
            <a:solidFill>
              <a:srgbClr val="000000"/>
            </a:solidFill>
            <a:round/>
            <a:headEnd/>
            <a:tailEnd/>
          </a:ln>
        </p:spPr>
        <p:txBody>
          <a:bodyPr/>
          <a:lstStyle/>
          <a:p>
            <a:endParaRPr lang="en-IN"/>
          </a:p>
        </p:txBody>
      </p:sp>
      <p:sp>
        <p:nvSpPr>
          <p:cNvPr id="56351" name="Line 31"/>
          <p:cNvSpPr>
            <a:spLocks noChangeShapeType="1"/>
          </p:cNvSpPr>
          <p:nvPr/>
        </p:nvSpPr>
        <p:spPr bwMode="auto">
          <a:xfrm>
            <a:off x="3706813" y="1165225"/>
            <a:ext cx="1587" cy="384175"/>
          </a:xfrm>
          <a:prstGeom prst="line">
            <a:avLst/>
          </a:prstGeom>
          <a:noFill/>
          <a:ln w="0">
            <a:solidFill>
              <a:srgbClr val="000000"/>
            </a:solidFill>
            <a:round/>
            <a:headEnd/>
            <a:tailEnd/>
          </a:ln>
        </p:spPr>
        <p:txBody>
          <a:bodyPr/>
          <a:lstStyle/>
          <a:p>
            <a:endParaRPr lang="en-IN"/>
          </a:p>
        </p:txBody>
      </p:sp>
      <p:sp>
        <p:nvSpPr>
          <p:cNvPr id="56352" name="Line 32"/>
          <p:cNvSpPr>
            <a:spLocks noChangeShapeType="1"/>
          </p:cNvSpPr>
          <p:nvPr/>
        </p:nvSpPr>
        <p:spPr bwMode="auto">
          <a:xfrm>
            <a:off x="2441575" y="1508125"/>
            <a:ext cx="527050" cy="1588"/>
          </a:xfrm>
          <a:prstGeom prst="line">
            <a:avLst/>
          </a:prstGeom>
          <a:noFill/>
          <a:ln w="0">
            <a:solidFill>
              <a:srgbClr val="000000"/>
            </a:solidFill>
            <a:round/>
            <a:headEnd/>
            <a:tailEnd/>
          </a:ln>
        </p:spPr>
        <p:txBody>
          <a:bodyPr/>
          <a:lstStyle/>
          <a:p>
            <a:endParaRPr lang="en-IN"/>
          </a:p>
        </p:txBody>
      </p:sp>
      <p:sp>
        <p:nvSpPr>
          <p:cNvPr id="56353" name="Line 33"/>
          <p:cNvSpPr>
            <a:spLocks noChangeShapeType="1"/>
          </p:cNvSpPr>
          <p:nvPr/>
        </p:nvSpPr>
        <p:spPr bwMode="auto">
          <a:xfrm flipH="1">
            <a:off x="3086100" y="1508125"/>
            <a:ext cx="528638" cy="1588"/>
          </a:xfrm>
          <a:prstGeom prst="line">
            <a:avLst/>
          </a:prstGeom>
          <a:noFill/>
          <a:ln w="0">
            <a:solidFill>
              <a:srgbClr val="000000"/>
            </a:solidFill>
            <a:round/>
            <a:headEnd/>
            <a:tailEnd/>
          </a:ln>
        </p:spPr>
        <p:txBody>
          <a:bodyPr/>
          <a:lstStyle/>
          <a:p>
            <a:endParaRPr lang="en-IN"/>
          </a:p>
        </p:txBody>
      </p:sp>
      <p:sp>
        <p:nvSpPr>
          <p:cNvPr id="56354" name="Freeform 34"/>
          <p:cNvSpPr>
            <a:spLocks/>
          </p:cNvSpPr>
          <p:nvPr/>
        </p:nvSpPr>
        <p:spPr bwMode="auto">
          <a:xfrm>
            <a:off x="2355850" y="1497013"/>
            <a:ext cx="85725" cy="22225"/>
          </a:xfrm>
          <a:custGeom>
            <a:avLst/>
            <a:gdLst/>
            <a:ahLst/>
            <a:cxnLst>
              <a:cxn ang="0">
                <a:pos x="54" y="0"/>
              </a:cxn>
              <a:cxn ang="0">
                <a:pos x="54" y="14"/>
              </a:cxn>
              <a:cxn ang="0">
                <a:pos x="0" y="7"/>
              </a:cxn>
              <a:cxn ang="0">
                <a:pos x="54" y="0"/>
              </a:cxn>
            </a:cxnLst>
            <a:rect l="0" t="0" r="r" b="b"/>
            <a:pathLst>
              <a:path w="54" h="14">
                <a:moveTo>
                  <a:pt x="54" y="0"/>
                </a:moveTo>
                <a:lnTo>
                  <a:pt x="54" y="14"/>
                </a:lnTo>
                <a:lnTo>
                  <a:pt x="0" y="7"/>
                </a:lnTo>
                <a:lnTo>
                  <a:pt x="54" y="0"/>
                </a:lnTo>
                <a:close/>
              </a:path>
            </a:pathLst>
          </a:custGeom>
          <a:solidFill>
            <a:srgbClr val="000000"/>
          </a:solidFill>
          <a:ln w="9525">
            <a:noFill/>
            <a:round/>
            <a:headEnd/>
            <a:tailEnd/>
          </a:ln>
        </p:spPr>
        <p:txBody>
          <a:bodyPr/>
          <a:lstStyle/>
          <a:p>
            <a:endParaRPr lang="en-IN"/>
          </a:p>
        </p:txBody>
      </p:sp>
      <p:sp>
        <p:nvSpPr>
          <p:cNvPr id="56355" name="Freeform 35"/>
          <p:cNvSpPr>
            <a:spLocks/>
          </p:cNvSpPr>
          <p:nvPr/>
        </p:nvSpPr>
        <p:spPr bwMode="auto">
          <a:xfrm>
            <a:off x="2355850" y="1497013"/>
            <a:ext cx="85725" cy="22225"/>
          </a:xfrm>
          <a:custGeom>
            <a:avLst/>
            <a:gdLst/>
            <a:ahLst/>
            <a:cxnLst>
              <a:cxn ang="0">
                <a:pos x="54" y="0"/>
              </a:cxn>
              <a:cxn ang="0">
                <a:pos x="54" y="14"/>
              </a:cxn>
              <a:cxn ang="0">
                <a:pos x="0" y="7"/>
              </a:cxn>
              <a:cxn ang="0">
                <a:pos x="54" y="0"/>
              </a:cxn>
            </a:cxnLst>
            <a:rect l="0" t="0" r="r" b="b"/>
            <a:pathLst>
              <a:path w="54" h="14">
                <a:moveTo>
                  <a:pt x="54" y="0"/>
                </a:moveTo>
                <a:lnTo>
                  <a:pt x="54" y="14"/>
                </a:lnTo>
                <a:lnTo>
                  <a:pt x="0" y="7"/>
                </a:lnTo>
                <a:lnTo>
                  <a:pt x="54" y="0"/>
                </a:lnTo>
              </a:path>
            </a:pathLst>
          </a:custGeom>
          <a:noFill/>
          <a:ln w="6350">
            <a:solidFill>
              <a:srgbClr val="000000"/>
            </a:solidFill>
            <a:prstDash val="solid"/>
            <a:round/>
            <a:headEnd/>
            <a:tailEnd/>
          </a:ln>
        </p:spPr>
        <p:txBody>
          <a:bodyPr/>
          <a:lstStyle/>
          <a:p>
            <a:endParaRPr lang="en-IN"/>
          </a:p>
        </p:txBody>
      </p:sp>
      <p:sp>
        <p:nvSpPr>
          <p:cNvPr id="56356" name="Freeform 36"/>
          <p:cNvSpPr>
            <a:spLocks/>
          </p:cNvSpPr>
          <p:nvPr/>
        </p:nvSpPr>
        <p:spPr bwMode="auto">
          <a:xfrm>
            <a:off x="3614738" y="1497013"/>
            <a:ext cx="92075" cy="22225"/>
          </a:xfrm>
          <a:custGeom>
            <a:avLst/>
            <a:gdLst/>
            <a:ahLst/>
            <a:cxnLst>
              <a:cxn ang="0">
                <a:pos x="0" y="0"/>
              </a:cxn>
              <a:cxn ang="0">
                <a:pos x="0" y="14"/>
              </a:cxn>
              <a:cxn ang="0">
                <a:pos x="58" y="7"/>
              </a:cxn>
              <a:cxn ang="0">
                <a:pos x="0" y="0"/>
              </a:cxn>
            </a:cxnLst>
            <a:rect l="0" t="0" r="r" b="b"/>
            <a:pathLst>
              <a:path w="58" h="14">
                <a:moveTo>
                  <a:pt x="0" y="0"/>
                </a:moveTo>
                <a:lnTo>
                  <a:pt x="0" y="14"/>
                </a:lnTo>
                <a:lnTo>
                  <a:pt x="58" y="7"/>
                </a:lnTo>
                <a:lnTo>
                  <a:pt x="0" y="0"/>
                </a:lnTo>
                <a:close/>
              </a:path>
            </a:pathLst>
          </a:custGeom>
          <a:solidFill>
            <a:srgbClr val="000000"/>
          </a:solidFill>
          <a:ln w="9525">
            <a:noFill/>
            <a:round/>
            <a:headEnd/>
            <a:tailEnd/>
          </a:ln>
        </p:spPr>
        <p:txBody>
          <a:bodyPr/>
          <a:lstStyle/>
          <a:p>
            <a:endParaRPr lang="en-IN"/>
          </a:p>
        </p:txBody>
      </p:sp>
      <p:sp>
        <p:nvSpPr>
          <p:cNvPr id="56357" name="Rectangle 37"/>
          <p:cNvSpPr>
            <a:spLocks noChangeArrowheads="1"/>
          </p:cNvSpPr>
          <p:nvPr/>
        </p:nvSpPr>
        <p:spPr bwMode="auto">
          <a:xfrm>
            <a:off x="3001963" y="1408113"/>
            <a:ext cx="136525" cy="247650"/>
          </a:xfrm>
          <a:prstGeom prst="rect">
            <a:avLst/>
          </a:prstGeom>
          <a:noFill/>
          <a:ln w="9525">
            <a:noFill/>
            <a:miter lim="800000"/>
            <a:headEnd/>
            <a:tailEnd/>
          </a:ln>
        </p:spPr>
        <p:txBody>
          <a:bodyPr wrap="none" lIns="0" tIns="0" rIns="0" bIns="0">
            <a:spAutoFit/>
          </a:bodyPr>
          <a:lstStyle/>
          <a:p>
            <a:r>
              <a:rPr lang="en-US" sz="1400" baseline="0">
                <a:solidFill>
                  <a:srgbClr val="000000"/>
                </a:solidFill>
              </a:rPr>
              <a:t>t</a:t>
            </a:r>
            <a:endParaRPr lang="en-US" sz="2400" baseline="0">
              <a:latin typeface="Times New Roman" pitchFamily="18" charset="0"/>
            </a:endParaRPr>
          </a:p>
        </p:txBody>
      </p:sp>
      <p:sp>
        <p:nvSpPr>
          <p:cNvPr id="56358" name="Freeform 38"/>
          <p:cNvSpPr>
            <a:spLocks/>
          </p:cNvSpPr>
          <p:nvPr/>
        </p:nvSpPr>
        <p:spPr bwMode="auto">
          <a:xfrm>
            <a:off x="3614738" y="1497013"/>
            <a:ext cx="92075" cy="22225"/>
          </a:xfrm>
          <a:custGeom>
            <a:avLst/>
            <a:gdLst/>
            <a:ahLst/>
            <a:cxnLst>
              <a:cxn ang="0">
                <a:pos x="0" y="0"/>
              </a:cxn>
              <a:cxn ang="0">
                <a:pos x="0" y="14"/>
              </a:cxn>
              <a:cxn ang="0">
                <a:pos x="58" y="7"/>
              </a:cxn>
              <a:cxn ang="0">
                <a:pos x="0" y="0"/>
              </a:cxn>
            </a:cxnLst>
            <a:rect l="0" t="0" r="r" b="b"/>
            <a:pathLst>
              <a:path w="58" h="14">
                <a:moveTo>
                  <a:pt x="0" y="0"/>
                </a:moveTo>
                <a:lnTo>
                  <a:pt x="0" y="14"/>
                </a:lnTo>
                <a:lnTo>
                  <a:pt x="58" y="7"/>
                </a:lnTo>
                <a:lnTo>
                  <a:pt x="0" y="0"/>
                </a:lnTo>
              </a:path>
            </a:pathLst>
          </a:custGeom>
          <a:noFill/>
          <a:ln w="6350">
            <a:solidFill>
              <a:srgbClr val="000000"/>
            </a:solidFill>
            <a:prstDash val="solid"/>
            <a:round/>
            <a:headEnd/>
            <a:tailEnd/>
          </a:ln>
        </p:spPr>
        <p:txBody>
          <a:bodyPr/>
          <a:lstStyle/>
          <a:p>
            <a:endParaRPr lang="en-IN"/>
          </a:p>
        </p:txBody>
      </p:sp>
      <p:sp>
        <p:nvSpPr>
          <p:cNvPr id="56359" name="Line 39"/>
          <p:cNvSpPr>
            <a:spLocks noChangeShapeType="1"/>
          </p:cNvSpPr>
          <p:nvPr/>
        </p:nvSpPr>
        <p:spPr bwMode="auto">
          <a:xfrm>
            <a:off x="2355850" y="1147763"/>
            <a:ext cx="6350" cy="1587"/>
          </a:xfrm>
          <a:prstGeom prst="line">
            <a:avLst/>
          </a:prstGeom>
          <a:noFill/>
          <a:ln w="0">
            <a:solidFill>
              <a:srgbClr val="000000"/>
            </a:solidFill>
            <a:round/>
            <a:headEnd/>
            <a:tailEnd/>
          </a:ln>
        </p:spPr>
        <p:txBody>
          <a:bodyPr/>
          <a:lstStyle/>
          <a:p>
            <a:endParaRPr lang="en-IN"/>
          </a:p>
        </p:txBody>
      </p:sp>
      <p:sp>
        <p:nvSpPr>
          <p:cNvPr id="56360" name="Line 40"/>
          <p:cNvSpPr>
            <a:spLocks noChangeShapeType="1"/>
          </p:cNvSpPr>
          <p:nvPr/>
        </p:nvSpPr>
        <p:spPr bwMode="auto">
          <a:xfrm>
            <a:off x="3706813" y="1147763"/>
            <a:ext cx="6350" cy="1587"/>
          </a:xfrm>
          <a:prstGeom prst="line">
            <a:avLst/>
          </a:prstGeom>
          <a:noFill/>
          <a:ln w="0">
            <a:solidFill>
              <a:srgbClr val="000000"/>
            </a:solidFill>
            <a:round/>
            <a:headEnd/>
            <a:tailEnd/>
          </a:ln>
        </p:spPr>
        <p:txBody>
          <a:bodyPr/>
          <a:lstStyle/>
          <a:p>
            <a:endParaRPr lang="en-IN"/>
          </a:p>
        </p:txBody>
      </p:sp>
      <p:sp>
        <p:nvSpPr>
          <p:cNvPr id="56361" name="Rectangle 41"/>
          <p:cNvSpPr>
            <a:spLocks noChangeArrowheads="1"/>
          </p:cNvSpPr>
          <p:nvPr/>
        </p:nvSpPr>
        <p:spPr bwMode="auto">
          <a:xfrm>
            <a:off x="3067050" y="1401763"/>
            <a:ext cx="123825" cy="153987"/>
          </a:xfrm>
          <a:prstGeom prst="rect">
            <a:avLst/>
          </a:prstGeom>
          <a:noFill/>
          <a:ln w="9525">
            <a:noFill/>
            <a:miter lim="800000"/>
            <a:headEnd/>
            <a:tailEnd/>
          </a:ln>
        </p:spPr>
        <p:txBody>
          <a:bodyPr wrap="none" lIns="0" tIns="0" rIns="0" bIns="0">
            <a:spAutoFit/>
          </a:bodyPr>
          <a:lstStyle/>
          <a:p>
            <a:r>
              <a:rPr lang="en-US" sz="800" baseline="0">
                <a:solidFill>
                  <a:srgbClr val="000000"/>
                </a:solidFill>
              </a:rPr>
              <a:t>p</a:t>
            </a:r>
            <a:endParaRPr lang="en-US" sz="2400" baseline="0">
              <a:latin typeface="Times New Roman" pitchFamily="18" charset="0"/>
            </a:endParaRPr>
          </a:p>
        </p:txBody>
      </p:sp>
      <p:sp>
        <p:nvSpPr>
          <p:cNvPr id="56362" name="Line 42"/>
          <p:cNvSpPr>
            <a:spLocks noChangeShapeType="1"/>
          </p:cNvSpPr>
          <p:nvPr/>
        </p:nvSpPr>
        <p:spPr bwMode="auto">
          <a:xfrm>
            <a:off x="3706813" y="1508125"/>
            <a:ext cx="6350" cy="1588"/>
          </a:xfrm>
          <a:prstGeom prst="line">
            <a:avLst/>
          </a:prstGeom>
          <a:noFill/>
          <a:ln w="0">
            <a:solidFill>
              <a:srgbClr val="000000"/>
            </a:solidFill>
            <a:round/>
            <a:headEnd/>
            <a:tailEnd/>
          </a:ln>
        </p:spPr>
        <p:txBody>
          <a:bodyPr/>
          <a:lstStyle/>
          <a:p>
            <a:endParaRPr lang="en-IN"/>
          </a:p>
        </p:txBody>
      </p:sp>
      <p:sp>
        <p:nvSpPr>
          <p:cNvPr id="56363" name="Line 43"/>
          <p:cNvSpPr>
            <a:spLocks noChangeShapeType="1"/>
          </p:cNvSpPr>
          <p:nvPr/>
        </p:nvSpPr>
        <p:spPr bwMode="auto">
          <a:xfrm flipV="1">
            <a:off x="2114550" y="179388"/>
            <a:ext cx="1588" cy="69850"/>
          </a:xfrm>
          <a:prstGeom prst="line">
            <a:avLst/>
          </a:prstGeom>
          <a:noFill/>
          <a:ln w="0">
            <a:solidFill>
              <a:srgbClr val="000000"/>
            </a:solidFill>
            <a:round/>
            <a:headEnd/>
            <a:tailEnd/>
          </a:ln>
        </p:spPr>
        <p:txBody>
          <a:bodyPr/>
          <a:lstStyle/>
          <a:p>
            <a:endParaRPr lang="en-IN"/>
          </a:p>
        </p:txBody>
      </p:sp>
      <p:sp>
        <p:nvSpPr>
          <p:cNvPr id="56364" name="Line 44"/>
          <p:cNvSpPr>
            <a:spLocks noChangeShapeType="1"/>
          </p:cNvSpPr>
          <p:nvPr/>
        </p:nvSpPr>
        <p:spPr bwMode="auto">
          <a:xfrm flipV="1">
            <a:off x="2643188" y="179388"/>
            <a:ext cx="1587" cy="69850"/>
          </a:xfrm>
          <a:prstGeom prst="line">
            <a:avLst/>
          </a:prstGeom>
          <a:noFill/>
          <a:ln w="0">
            <a:solidFill>
              <a:srgbClr val="000000"/>
            </a:solidFill>
            <a:round/>
            <a:headEnd/>
            <a:tailEnd/>
          </a:ln>
        </p:spPr>
        <p:txBody>
          <a:bodyPr/>
          <a:lstStyle/>
          <a:p>
            <a:endParaRPr lang="en-IN"/>
          </a:p>
        </p:txBody>
      </p:sp>
      <p:sp>
        <p:nvSpPr>
          <p:cNvPr id="56365" name="Line 45"/>
          <p:cNvSpPr>
            <a:spLocks noChangeShapeType="1"/>
          </p:cNvSpPr>
          <p:nvPr/>
        </p:nvSpPr>
        <p:spPr bwMode="auto">
          <a:xfrm>
            <a:off x="2200275" y="220663"/>
            <a:ext cx="117475" cy="1587"/>
          </a:xfrm>
          <a:prstGeom prst="line">
            <a:avLst/>
          </a:prstGeom>
          <a:noFill/>
          <a:ln w="0">
            <a:solidFill>
              <a:srgbClr val="000000"/>
            </a:solidFill>
            <a:round/>
            <a:headEnd/>
            <a:tailEnd/>
          </a:ln>
        </p:spPr>
        <p:txBody>
          <a:bodyPr/>
          <a:lstStyle/>
          <a:p>
            <a:endParaRPr lang="en-IN"/>
          </a:p>
        </p:txBody>
      </p:sp>
      <p:sp>
        <p:nvSpPr>
          <p:cNvPr id="56366" name="Line 46"/>
          <p:cNvSpPr>
            <a:spLocks noChangeShapeType="1"/>
          </p:cNvSpPr>
          <p:nvPr/>
        </p:nvSpPr>
        <p:spPr bwMode="auto">
          <a:xfrm flipH="1">
            <a:off x="2433638" y="220663"/>
            <a:ext cx="117475" cy="1587"/>
          </a:xfrm>
          <a:prstGeom prst="line">
            <a:avLst/>
          </a:prstGeom>
          <a:noFill/>
          <a:ln w="0">
            <a:solidFill>
              <a:srgbClr val="000000"/>
            </a:solidFill>
            <a:round/>
            <a:headEnd/>
            <a:tailEnd/>
          </a:ln>
        </p:spPr>
        <p:txBody>
          <a:bodyPr/>
          <a:lstStyle/>
          <a:p>
            <a:endParaRPr lang="en-IN"/>
          </a:p>
        </p:txBody>
      </p:sp>
      <p:sp>
        <p:nvSpPr>
          <p:cNvPr id="56367" name="Freeform 47"/>
          <p:cNvSpPr>
            <a:spLocks/>
          </p:cNvSpPr>
          <p:nvPr/>
        </p:nvSpPr>
        <p:spPr bwMode="auto">
          <a:xfrm>
            <a:off x="2114550" y="203200"/>
            <a:ext cx="85725" cy="28575"/>
          </a:xfrm>
          <a:custGeom>
            <a:avLst/>
            <a:gdLst/>
            <a:ahLst/>
            <a:cxnLst>
              <a:cxn ang="0">
                <a:pos x="54" y="0"/>
              </a:cxn>
              <a:cxn ang="0">
                <a:pos x="54" y="18"/>
              </a:cxn>
              <a:cxn ang="0">
                <a:pos x="0" y="11"/>
              </a:cxn>
              <a:cxn ang="0">
                <a:pos x="54" y="0"/>
              </a:cxn>
            </a:cxnLst>
            <a:rect l="0" t="0" r="r" b="b"/>
            <a:pathLst>
              <a:path w="54" h="18">
                <a:moveTo>
                  <a:pt x="54" y="0"/>
                </a:moveTo>
                <a:lnTo>
                  <a:pt x="54" y="18"/>
                </a:lnTo>
                <a:lnTo>
                  <a:pt x="0" y="11"/>
                </a:lnTo>
                <a:lnTo>
                  <a:pt x="54" y="0"/>
                </a:lnTo>
                <a:close/>
              </a:path>
            </a:pathLst>
          </a:custGeom>
          <a:solidFill>
            <a:srgbClr val="000000"/>
          </a:solidFill>
          <a:ln w="9525">
            <a:noFill/>
            <a:round/>
            <a:headEnd/>
            <a:tailEnd/>
          </a:ln>
        </p:spPr>
        <p:txBody>
          <a:bodyPr/>
          <a:lstStyle/>
          <a:p>
            <a:endParaRPr lang="en-IN"/>
          </a:p>
        </p:txBody>
      </p:sp>
      <p:sp>
        <p:nvSpPr>
          <p:cNvPr id="56368" name="Freeform 48"/>
          <p:cNvSpPr>
            <a:spLocks/>
          </p:cNvSpPr>
          <p:nvPr/>
        </p:nvSpPr>
        <p:spPr bwMode="auto">
          <a:xfrm>
            <a:off x="2114550" y="203200"/>
            <a:ext cx="85725" cy="28575"/>
          </a:xfrm>
          <a:custGeom>
            <a:avLst/>
            <a:gdLst/>
            <a:ahLst/>
            <a:cxnLst>
              <a:cxn ang="0">
                <a:pos x="54" y="0"/>
              </a:cxn>
              <a:cxn ang="0">
                <a:pos x="54" y="18"/>
              </a:cxn>
              <a:cxn ang="0">
                <a:pos x="0" y="11"/>
              </a:cxn>
              <a:cxn ang="0">
                <a:pos x="54" y="0"/>
              </a:cxn>
            </a:cxnLst>
            <a:rect l="0" t="0" r="r" b="b"/>
            <a:pathLst>
              <a:path w="54" h="18">
                <a:moveTo>
                  <a:pt x="54" y="0"/>
                </a:moveTo>
                <a:lnTo>
                  <a:pt x="54" y="18"/>
                </a:lnTo>
                <a:lnTo>
                  <a:pt x="0" y="11"/>
                </a:lnTo>
                <a:lnTo>
                  <a:pt x="54" y="0"/>
                </a:lnTo>
              </a:path>
            </a:pathLst>
          </a:custGeom>
          <a:noFill/>
          <a:ln w="6350">
            <a:solidFill>
              <a:srgbClr val="000000"/>
            </a:solidFill>
            <a:prstDash val="solid"/>
            <a:round/>
            <a:headEnd/>
            <a:tailEnd/>
          </a:ln>
        </p:spPr>
        <p:txBody>
          <a:bodyPr/>
          <a:lstStyle/>
          <a:p>
            <a:endParaRPr lang="en-IN"/>
          </a:p>
        </p:txBody>
      </p:sp>
      <p:sp>
        <p:nvSpPr>
          <p:cNvPr id="56369" name="Freeform 49"/>
          <p:cNvSpPr>
            <a:spLocks/>
          </p:cNvSpPr>
          <p:nvPr/>
        </p:nvSpPr>
        <p:spPr bwMode="auto">
          <a:xfrm>
            <a:off x="2551113" y="203200"/>
            <a:ext cx="92075" cy="28575"/>
          </a:xfrm>
          <a:custGeom>
            <a:avLst/>
            <a:gdLst/>
            <a:ahLst/>
            <a:cxnLst>
              <a:cxn ang="0">
                <a:pos x="0" y="0"/>
              </a:cxn>
              <a:cxn ang="0">
                <a:pos x="0" y="18"/>
              </a:cxn>
              <a:cxn ang="0">
                <a:pos x="58" y="11"/>
              </a:cxn>
              <a:cxn ang="0">
                <a:pos x="0" y="0"/>
              </a:cxn>
            </a:cxnLst>
            <a:rect l="0" t="0" r="r" b="b"/>
            <a:pathLst>
              <a:path w="58" h="18">
                <a:moveTo>
                  <a:pt x="0" y="0"/>
                </a:moveTo>
                <a:lnTo>
                  <a:pt x="0" y="18"/>
                </a:lnTo>
                <a:lnTo>
                  <a:pt x="58" y="11"/>
                </a:lnTo>
                <a:lnTo>
                  <a:pt x="0" y="0"/>
                </a:lnTo>
                <a:close/>
              </a:path>
            </a:pathLst>
          </a:custGeom>
          <a:solidFill>
            <a:srgbClr val="000000"/>
          </a:solidFill>
          <a:ln w="9525">
            <a:noFill/>
            <a:round/>
            <a:headEnd/>
            <a:tailEnd/>
          </a:ln>
        </p:spPr>
        <p:txBody>
          <a:bodyPr/>
          <a:lstStyle/>
          <a:p>
            <a:endParaRPr lang="en-IN"/>
          </a:p>
        </p:txBody>
      </p:sp>
      <p:sp>
        <p:nvSpPr>
          <p:cNvPr id="56370" name="Rectangle 50"/>
          <p:cNvSpPr>
            <a:spLocks noChangeArrowheads="1"/>
          </p:cNvSpPr>
          <p:nvPr/>
        </p:nvSpPr>
        <p:spPr bwMode="auto">
          <a:xfrm>
            <a:off x="2349500" y="114300"/>
            <a:ext cx="136525" cy="247650"/>
          </a:xfrm>
          <a:prstGeom prst="rect">
            <a:avLst/>
          </a:prstGeom>
          <a:noFill/>
          <a:ln w="9525">
            <a:noFill/>
            <a:miter lim="800000"/>
            <a:headEnd/>
            <a:tailEnd/>
          </a:ln>
        </p:spPr>
        <p:txBody>
          <a:bodyPr wrap="none" lIns="0" tIns="0" rIns="0" bIns="0">
            <a:spAutoFit/>
          </a:bodyPr>
          <a:lstStyle/>
          <a:p>
            <a:r>
              <a:rPr lang="en-US" sz="1400" baseline="0">
                <a:solidFill>
                  <a:srgbClr val="000000"/>
                </a:solidFill>
              </a:rPr>
              <a:t>t</a:t>
            </a:r>
            <a:endParaRPr lang="en-US" sz="2400" baseline="0">
              <a:latin typeface="Times New Roman" pitchFamily="18" charset="0"/>
            </a:endParaRPr>
          </a:p>
        </p:txBody>
      </p:sp>
      <p:sp>
        <p:nvSpPr>
          <p:cNvPr id="56371" name="Freeform 51"/>
          <p:cNvSpPr>
            <a:spLocks/>
          </p:cNvSpPr>
          <p:nvPr/>
        </p:nvSpPr>
        <p:spPr bwMode="auto">
          <a:xfrm>
            <a:off x="2551113" y="203200"/>
            <a:ext cx="92075" cy="28575"/>
          </a:xfrm>
          <a:custGeom>
            <a:avLst/>
            <a:gdLst/>
            <a:ahLst/>
            <a:cxnLst>
              <a:cxn ang="0">
                <a:pos x="0" y="0"/>
              </a:cxn>
              <a:cxn ang="0">
                <a:pos x="0" y="18"/>
              </a:cxn>
              <a:cxn ang="0">
                <a:pos x="58" y="11"/>
              </a:cxn>
              <a:cxn ang="0">
                <a:pos x="0" y="0"/>
              </a:cxn>
            </a:cxnLst>
            <a:rect l="0" t="0" r="r" b="b"/>
            <a:pathLst>
              <a:path w="58" h="18">
                <a:moveTo>
                  <a:pt x="0" y="0"/>
                </a:moveTo>
                <a:lnTo>
                  <a:pt x="0" y="18"/>
                </a:lnTo>
                <a:lnTo>
                  <a:pt x="58" y="11"/>
                </a:lnTo>
                <a:lnTo>
                  <a:pt x="0" y="0"/>
                </a:lnTo>
              </a:path>
            </a:pathLst>
          </a:custGeom>
          <a:noFill/>
          <a:ln w="6350">
            <a:solidFill>
              <a:srgbClr val="000000"/>
            </a:solidFill>
            <a:prstDash val="solid"/>
            <a:round/>
            <a:headEnd/>
            <a:tailEnd/>
          </a:ln>
        </p:spPr>
        <p:txBody>
          <a:bodyPr/>
          <a:lstStyle/>
          <a:p>
            <a:endParaRPr lang="en-IN"/>
          </a:p>
        </p:txBody>
      </p:sp>
      <p:sp>
        <p:nvSpPr>
          <p:cNvPr id="56372" name="Line 52"/>
          <p:cNvSpPr>
            <a:spLocks noChangeShapeType="1"/>
          </p:cNvSpPr>
          <p:nvPr/>
        </p:nvSpPr>
        <p:spPr bwMode="auto">
          <a:xfrm>
            <a:off x="2114550" y="273050"/>
            <a:ext cx="6350" cy="1588"/>
          </a:xfrm>
          <a:prstGeom prst="line">
            <a:avLst/>
          </a:prstGeom>
          <a:noFill/>
          <a:ln w="0">
            <a:solidFill>
              <a:srgbClr val="000000"/>
            </a:solidFill>
            <a:round/>
            <a:headEnd/>
            <a:tailEnd/>
          </a:ln>
        </p:spPr>
        <p:txBody>
          <a:bodyPr/>
          <a:lstStyle/>
          <a:p>
            <a:endParaRPr lang="en-IN"/>
          </a:p>
        </p:txBody>
      </p:sp>
      <p:sp>
        <p:nvSpPr>
          <p:cNvPr id="56373" name="Line 53"/>
          <p:cNvSpPr>
            <a:spLocks noChangeShapeType="1"/>
          </p:cNvSpPr>
          <p:nvPr/>
        </p:nvSpPr>
        <p:spPr bwMode="auto">
          <a:xfrm>
            <a:off x="2643188" y="273050"/>
            <a:ext cx="6350" cy="1588"/>
          </a:xfrm>
          <a:prstGeom prst="line">
            <a:avLst/>
          </a:prstGeom>
          <a:noFill/>
          <a:ln w="0">
            <a:solidFill>
              <a:srgbClr val="000000"/>
            </a:solidFill>
            <a:round/>
            <a:headEnd/>
            <a:tailEnd/>
          </a:ln>
        </p:spPr>
        <p:txBody>
          <a:bodyPr/>
          <a:lstStyle/>
          <a:p>
            <a:endParaRPr lang="en-IN"/>
          </a:p>
        </p:txBody>
      </p:sp>
      <p:sp>
        <p:nvSpPr>
          <p:cNvPr id="56374" name="Rectangle 54"/>
          <p:cNvSpPr>
            <a:spLocks noChangeArrowheads="1"/>
          </p:cNvSpPr>
          <p:nvPr/>
        </p:nvSpPr>
        <p:spPr bwMode="auto">
          <a:xfrm>
            <a:off x="2414588" y="107950"/>
            <a:ext cx="92075" cy="153988"/>
          </a:xfrm>
          <a:prstGeom prst="rect">
            <a:avLst/>
          </a:prstGeom>
          <a:noFill/>
          <a:ln w="9525">
            <a:noFill/>
            <a:miter lim="800000"/>
            <a:headEnd/>
            <a:tailEnd/>
          </a:ln>
        </p:spPr>
        <p:txBody>
          <a:bodyPr wrap="none" lIns="0" tIns="0" rIns="0" bIns="0">
            <a:spAutoFit/>
          </a:bodyPr>
          <a:lstStyle/>
          <a:p>
            <a:r>
              <a:rPr lang="en-US" sz="800" baseline="0">
                <a:solidFill>
                  <a:srgbClr val="000000"/>
                </a:solidFill>
              </a:rPr>
              <a:t>r</a:t>
            </a:r>
            <a:endParaRPr lang="en-US" sz="2400" baseline="0">
              <a:latin typeface="Times New Roman" pitchFamily="18" charset="0"/>
            </a:endParaRPr>
          </a:p>
        </p:txBody>
      </p:sp>
      <p:sp>
        <p:nvSpPr>
          <p:cNvPr id="56375" name="Line 55"/>
          <p:cNvSpPr>
            <a:spLocks noChangeShapeType="1"/>
          </p:cNvSpPr>
          <p:nvPr/>
        </p:nvSpPr>
        <p:spPr bwMode="auto">
          <a:xfrm>
            <a:off x="2643188" y="220663"/>
            <a:ext cx="6350" cy="1587"/>
          </a:xfrm>
          <a:prstGeom prst="line">
            <a:avLst/>
          </a:prstGeom>
          <a:noFill/>
          <a:ln w="0">
            <a:solidFill>
              <a:srgbClr val="000000"/>
            </a:solidFill>
            <a:round/>
            <a:headEnd/>
            <a:tailEnd/>
          </a:ln>
        </p:spPr>
        <p:txBody>
          <a:bodyPr/>
          <a:lstStyle/>
          <a:p>
            <a:endParaRPr lang="en-IN"/>
          </a:p>
        </p:txBody>
      </p:sp>
      <p:sp>
        <p:nvSpPr>
          <p:cNvPr id="56376" name="Line 56"/>
          <p:cNvSpPr>
            <a:spLocks noChangeShapeType="1"/>
          </p:cNvSpPr>
          <p:nvPr/>
        </p:nvSpPr>
        <p:spPr bwMode="auto">
          <a:xfrm>
            <a:off x="2800350" y="392113"/>
            <a:ext cx="430213" cy="1587"/>
          </a:xfrm>
          <a:prstGeom prst="line">
            <a:avLst/>
          </a:prstGeom>
          <a:noFill/>
          <a:ln w="0">
            <a:solidFill>
              <a:srgbClr val="000000"/>
            </a:solidFill>
            <a:round/>
            <a:headEnd/>
            <a:tailEnd/>
          </a:ln>
        </p:spPr>
        <p:txBody>
          <a:bodyPr/>
          <a:lstStyle/>
          <a:p>
            <a:endParaRPr lang="en-IN"/>
          </a:p>
        </p:txBody>
      </p:sp>
      <p:sp>
        <p:nvSpPr>
          <p:cNvPr id="56377" name="Line 57"/>
          <p:cNvSpPr>
            <a:spLocks noChangeShapeType="1"/>
          </p:cNvSpPr>
          <p:nvPr/>
        </p:nvSpPr>
        <p:spPr bwMode="auto">
          <a:xfrm>
            <a:off x="2800350" y="1223963"/>
            <a:ext cx="430213" cy="1587"/>
          </a:xfrm>
          <a:prstGeom prst="line">
            <a:avLst/>
          </a:prstGeom>
          <a:noFill/>
          <a:ln w="0">
            <a:solidFill>
              <a:srgbClr val="000000"/>
            </a:solidFill>
            <a:round/>
            <a:headEnd/>
            <a:tailEnd/>
          </a:ln>
        </p:spPr>
        <p:txBody>
          <a:bodyPr/>
          <a:lstStyle/>
          <a:p>
            <a:endParaRPr lang="en-IN"/>
          </a:p>
        </p:txBody>
      </p:sp>
      <p:sp>
        <p:nvSpPr>
          <p:cNvPr id="56378" name="Line 58"/>
          <p:cNvSpPr>
            <a:spLocks noChangeShapeType="1"/>
          </p:cNvSpPr>
          <p:nvPr/>
        </p:nvSpPr>
        <p:spPr bwMode="auto">
          <a:xfrm>
            <a:off x="3184525" y="474663"/>
            <a:ext cx="1588" cy="236537"/>
          </a:xfrm>
          <a:prstGeom prst="line">
            <a:avLst/>
          </a:prstGeom>
          <a:noFill/>
          <a:ln w="0">
            <a:solidFill>
              <a:srgbClr val="000000"/>
            </a:solidFill>
            <a:round/>
            <a:headEnd/>
            <a:tailEnd/>
          </a:ln>
        </p:spPr>
        <p:txBody>
          <a:bodyPr/>
          <a:lstStyle/>
          <a:p>
            <a:endParaRPr lang="en-IN"/>
          </a:p>
        </p:txBody>
      </p:sp>
      <p:sp>
        <p:nvSpPr>
          <p:cNvPr id="56379" name="Line 59"/>
          <p:cNvSpPr>
            <a:spLocks noChangeShapeType="1"/>
          </p:cNvSpPr>
          <p:nvPr/>
        </p:nvSpPr>
        <p:spPr bwMode="auto">
          <a:xfrm flipV="1">
            <a:off x="3184525" y="904875"/>
            <a:ext cx="1588" cy="236538"/>
          </a:xfrm>
          <a:prstGeom prst="line">
            <a:avLst/>
          </a:prstGeom>
          <a:noFill/>
          <a:ln w="0">
            <a:solidFill>
              <a:srgbClr val="000000"/>
            </a:solidFill>
            <a:round/>
            <a:headEnd/>
            <a:tailEnd/>
          </a:ln>
        </p:spPr>
        <p:txBody>
          <a:bodyPr/>
          <a:lstStyle/>
          <a:p>
            <a:endParaRPr lang="en-IN"/>
          </a:p>
        </p:txBody>
      </p:sp>
      <p:sp>
        <p:nvSpPr>
          <p:cNvPr id="56380" name="Freeform 60"/>
          <p:cNvSpPr>
            <a:spLocks/>
          </p:cNvSpPr>
          <p:nvPr/>
        </p:nvSpPr>
        <p:spPr bwMode="auto">
          <a:xfrm>
            <a:off x="3171825" y="392113"/>
            <a:ext cx="25400" cy="82550"/>
          </a:xfrm>
          <a:custGeom>
            <a:avLst/>
            <a:gdLst/>
            <a:ahLst/>
            <a:cxnLst>
              <a:cxn ang="0">
                <a:pos x="0" y="52"/>
              </a:cxn>
              <a:cxn ang="0">
                <a:pos x="16" y="52"/>
              </a:cxn>
              <a:cxn ang="0">
                <a:pos x="8" y="0"/>
              </a:cxn>
              <a:cxn ang="0">
                <a:pos x="0" y="52"/>
              </a:cxn>
            </a:cxnLst>
            <a:rect l="0" t="0" r="r" b="b"/>
            <a:pathLst>
              <a:path w="16" h="52">
                <a:moveTo>
                  <a:pt x="0" y="52"/>
                </a:moveTo>
                <a:lnTo>
                  <a:pt x="16" y="52"/>
                </a:lnTo>
                <a:lnTo>
                  <a:pt x="8" y="0"/>
                </a:lnTo>
                <a:lnTo>
                  <a:pt x="0" y="52"/>
                </a:lnTo>
                <a:close/>
              </a:path>
            </a:pathLst>
          </a:custGeom>
          <a:solidFill>
            <a:srgbClr val="000000"/>
          </a:solidFill>
          <a:ln w="9525">
            <a:noFill/>
            <a:round/>
            <a:headEnd/>
            <a:tailEnd/>
          </a:ln>
        </p:spPr>
        <p:txBody>
          <a:bodyPr/>
          <a:lstStyle/>
          <a:p>
            <a:endParaRPr lang="en-IN"/>
          </a:p>
        </p:txBody>
      </p:sp>
      <p:sp>
        <p:nvSpPr>
          <p:cNvPr id="56381" name="Freeform 61"/>
          <p:cNvSpPr>
            <a:spLocks/>
          </p:cNvSpPr>
          <p:nvPr/>
        </p:nvSpPr>
        <p:spPr bwMode="auto">
          <a:xfrm>
            <a:off x="3171825" y="392113"/>
            <a:ext cx="25400" cy="82550"/>
          </a:xfrm>
          <a:custGeom>
            <a:avLst/>
            <a:gdLst/>
            <a:ahLst/>
            <a:cxnLst>
              <a:cxn ang="0">
                <a:pos x="0" y="52"/>
              </a:cxn>
              <a:cxn ang="0">
                <a:pos x="16" y="52"/>
              </a:cxn>
              <a:cxn ang="0">
                <a:pos x="8" y="0"/>
              </a:cxn>
              <a:cxn ang="0">
                <a:pos x="0" y="52"/>
              </a:cxn>
            </a:cxnLst>
            <a:rect l="0" t="0" r="r" b="b"/>
            <a:pathLst>
              <a:path w="16" h="52">
                <a:moveTo>
                  <a:pt x="0" y="52"/>
                </a:moveTo>
                <a:lnTo>
                  <a:pt x="16" y="52"/>
                </a:lnTo>
                <a:lnTo>
                  <a:pt x="8" y="0"/>
                </a:lnTo>
                <a:lnTo>
                  <a:pt x="0" y="52"/>
                </a:lnTo>
              </a:path>
            </a:pathLst>
          </a:custGeom>
          <a:noFill/>
          <a:ln w="6350">
            <a:solidFill>
              <a:srgbClr val="000000"/>
            </a:solidFill>
            <a:prstDash val="solid"/>
            <a:round/>
            <a:headEnd/>
            <a:tailEnd/>
          </a:ln>
        </p:spPr>
        <p:txBody>
          <a:bodyPr/>
          <a:lstStyle/>
          <a:p>
            <a:endParaRPr lang="en-IN"/>
          </a:p>
        </p:txBody>
      </p:sp>
      <p:sp>
        <p:nvSpPr>
          <p:cNvPr id="56382" name="Freeform 62"/>
          <p:cNvSpPr>
            <a:spLocks/>
          </p:cNvSpPr>
          <p:nvPr/>
        </p:nvSpPr>
        <p:spPr bwMode="auto">
          <a:xfrm>
            <a:off x="3171825" y="1141413"/>
            <a:ext cx="25400" cy="82550"/>
          </a:xfrm>
          <a:custGeom>
            <a:avLst/>
            <a:gdLst/>
            <a:ahLst/>
            <a:cxnLst>
              <a:cxn ang="0">
                <a:pos x="0" y="0"/>
              </a:cxn>
              <a:cxn ang="0">
                <a:pos x="16" y="0"/>
              </a:cxn>
              <a:cxn ang="0">
                <a:pos x="8" y="52"/>
              </a:cxn>
              <a:cxn ang="0">
                <a:pos x="0" y="0"/>
              </a:cxn>
            </a:cxnLst>
            <a:rect l="0" t="0" r="r" b="b"/>
            <a:pathLst>
              <a:path w="16" h="52">
                <a:moveTo>
                  <a:pt x="0" y="0"/>
                </a:moveTo>
                <a:lnTo>
                  <a:pt x="16" y="0"/>
                </a:lnTo>
                <a:lnTo>
                  <a:pt x="8" y="52"/>
                </a:lnTo>
                <a:lnTo>
                  <a:pt x="0" y="0"/>
                </a:lnTo>
                <a:close/>
              </a:path>
            </a:pathLst>
          </a:custGeom>
          <a:solidFill>
            <a:srgbClr val="000000"/>
          </a:solidFill>
          <a:ln w="9525">
            <a:noFill/>
            <a:round/>
            <a:headEnd/>
            <a:tailEnd/>
          </a:ln>
        </p:spPr>
        <p:txBody>
          <a:bodyPr/>
          <a:lstStyle/>
          <a:p>
            <a:endParaRPr lang="en-IN"/>
          </a:p>
        </p:txBody>
      </p:sp>
      <p:sp>
        <p:nvSpPr>
          <p:cNvPr id="56383" name="Rectangle 63"/>
          <p:cNvSpPr>
            <a:spLocks noChangeArrowheads="1"/>
          </p:cNvSpPr>
          <p:nvPr/>
        </p:nvSpPr>
        <p:spPr bwMode="auto">
          <a:xfrm>
            <a:off x="2949575" y="704850"/>
            <a:ext cx="554038" cy="247650"/>
          </a:xfrm>
          <a:prstGeom prst="rect">
            <a:avLst/>
          </a:prstGeom>
          <a:noFill/>
          <a:ln w="9525">
            <a:noFill/>
            <a:miter lim="800000"/>
            <a:headEnd/>
            <a:tailEnd/>
          </a:ln>
        </p:spPr>
        <p:txBody>
          <a:bodyPr wrap="none" lIns="0" tIns="0" rIns="0" bIns="0">
            <a:spAutoFit/>
          </a:bodyPr>
          <a:lstStyle/>
          <a:p>
            <a:r>
              <a:rPr lang="en-US" sz="1400" baseline="0">
                <a:solidFill>
                  <a:srgbClr val="000000"/>
                </a:solidFill>
              </a:rPr>
              <a:t>1 Cm</a:t>
            </a:r>
            <a:endParaRPr lang="en-US" sz="2400" baseline="0">
              <a:latin typeface="Times New Roman" pitchFamily="18" charset="0"/>
            </a:endParaRPr>
          </a:p>
        </p:txBody>
      </p:sp>
      <p:sp>
        <p:nvSpPr>
          <p:cNvPr id="56384" name="Freeform 64"/>
          <p:cNvSpPr>
            <a:spLocks/>
          </p:cNvSpPr>
          <p:nvPr/>
        </p:nvSpPr>
        <p:spPr bwMode="auto">
          <a:xfrm>
            <a:off x="3171825" y="1141413"/>
            <a:ext cx="25400" cy="82550"/>
          </a:xfrm>
          <a:custGeom>
            <a:avLst/>
            <a:gdLst/>
            <a:ahLst/>
            <a:cxnLst>
              <a:cxn ang="0">
                <a:pos x="0" y="0"/>
              </a:cxn>
              <a:cxn ang="0">
                <a:pos x="16" y="0"/>
              </a:cxn>
              <a:cxn ang="0">
                <a:pos x="8" y="52"/>
              </a:cxn>
              <a:cxn ang="0">
                <a:pos x="0" y="0"/>
              </a:cxn>
            </a:cxnLst>
            <a:rect l="0" t="0" r="r" b="b"/>
            <a:pathLst>
              <a:path w="16" h="52">
                <a:moveTo>
                  <a:pt x="0" y="0"/>
                </a:moveTo>
                <a:lnTo>
                  <a:pt x="16" y="0"/>
                </a:lnTo>
                <a:lnTo>
                  <a:pt x="8" y="52"/>
                </a:lnTo>
                <a:lnTo>
                  <a:pt x="0" y="0"/>
                </a:lnTo>
              </a:path>
            </a:pathLst>
          </a:custGeom>
          <a:noFill/>
          <a:ln w="6350">
            <a:solidFill>
              <a:srgbClr val="000000"/>
            </a:solidFill>
            <a:prstDash val="solid"/>
            <a:round/>
            <a:headEnd/>
            <a:tailEnd/>
          </a:ln>
        </p:spPr>
        <p:txBody>
          <a:bodyPr/>
          <a:lstStyle/>
          <a:p>
            <a:endParaRPr lang="en-IN"/>
          </a:p>
        </p:txBody>
      </p:sp>
      <p:sp>
        <p:nvSpPr>
          <p:cNvPr id="56385" name="Line 65"/>
          <p:cNvSpPr>
            <a:spLocks noChangeShapeType="1"/>
          </p:cNvSpPr>
          <p:nvPr/>
        </p:nvSpPr>
        <p:spPr bwMode="auto">
          <a:xfrm>
            <a:off x="2773363" y="392113"/>
            <a:ext cx="6350" cy="1587"/>
          </a:xfrm>
          <a:prstGeom prst="line">
            <a:avLst/>
          </a:prstGeom>
          <a:noFill/>
          <a:ln w="0">
            <a:solidFill>
              <a:srgbClr val="000000"/>
            </a:solidFill>
            <a:round/>
            <a:headEnd/>
            <a:tailEnd/>
          </a:ln>
        </p:spPr>
        <p:txBody>
          <a:bodyPr/>
          <a:lstStyle/>
          <a:p>
            <a:endParaRPr lang="en-IN"/>
          </a:p>
        </p:txBody>
      </p:sp>
      <p:sp>
        <p:nvSpPr>
          <p:cNvPr id="56386" name="Line 66"/>
          <p:cNvSpPr>
            <a:spLocks noChangeShapeType="1"/>
          </p:cNvSpPr>
          <p:nvPr/>
        </p:nvSpPr>
        <p:spPr bwMode="auto">
          <a:xfrm>
            <a:off x="2773363" y="1223963"/>
            <a:ext cx="6350" cy="1587"/>
          </a:xfrm>
          <a:prstGeom prst="line">
            <a:avLst/>
          </a:prstGeom>
          <a:noFill/>
          <a:ln w="0">
            <a:solidFill>
              <a:srgbClr val="000000"/>
            </a:solidFill>
            <a:round/>
            <a:headEnd/>
            <a:tailEnd/>
          </a:ln>
        </p:spPr>
        <p:txBody>
          <a:bodyPr/>
          <a:lstStyle/>
          <a:p>
            <a:endParaRPr lang="en-IN"/>
          </a:p>
        </p:txBody>
      </p:sp>
      <p:sp>
        <p:nvSpPr>
          <p:cNvPr id="56387" name="Rectangle 67"/>
          <p:cNvSpPr>
            <a:spLocks noChangeArrowheads="1"/>
          </p:cNvSpPr>
          <p:nvPr/>
        </p:nvSpPr>
        <p:spPr bwMode="auto">
          <a:xfrm>
            <a:off x="3471863" y="704850"/>
            <a:ext cx="1660525" cy="212725"/>
          </a:xfrm>
          <a:prstGeom prst="rect">
            <a:avLst/>
          </a:prstGeom>
          <a:noFill/>
          <a:ln w="9525">
            <a:noFill/>
            <a:miter lim="800000"/>
            <a:headEnd/>
            <a:tailEnd/>
          </a:ln>
        </p:spPr>
        <p:txBody>
          <a:bodyPr wrap="none" lIns="0" tIns="0" rIns="0" bIns="0">
            <a:spAutoFit/>
          </a:bodyPr>
          <a:lstStyle/>
          <a:p>
            <a:r>
              <a:rPr lang="en-US" sz="1400" b="1" baseline="0">
                <a:solidFill>
                  <a:srgbClr val="000000"/>
                </a:solidFill>
              </a:rPr>
              <a:t>RAINFALL EXCESS</a:t>
            </a:r>
            <a:endParaRPr lang="en-US" sz="2400" b="1" baseline="0">
              <a:latin typeface="Times New Roman" pitchFamily="18" charset="0"/>
            </a:endParaRPr>
          </a:p>
        </p:txBody>
      </p:sp>
      <p:sp>
        <p:nvSpPr>
          <p:cNvPr id="56388" name="Line 68"/>
          <p:cNvSpPr>
            <a:spLocks noChangeShapeType="1"/>
          </p:cNvSpPr>
          <p:nvPr/>
        </p:nvSpPr>
        <p:spPr bwMode="auto">
          <a:xfrm>
            <a:off x="3184525" y="1223963"/>
            <a:ext cx="6350" cy="1587"/>
          </a:xfrm>
          <a:prstGeom prst="line">
            <a:avLst/>
          </a:prstGeom>
          <a:noFill/>
          <a:ln w="0">
            <a:solidFill>
              <a:srgbClr val="000000"/>
            </a:solidFill>
            <a:round/>
            <a:headEnd/>
            <a:tailEnd/>
          </a:ln>
        </p:spPr>
        <p:txBody>
          <a:bodyPr/>
          <a:lstStyle/>
          <a:p>
            <a:endParaRPr lang="en-IN"/>
          </a:p>
        </p:txBody>
      </p:sp>
      <p:sp>
        <p:nvSpPr>
          <p:cNvPr id="56389" name="Freeform 69"/>
          <p:cNvSpPr>
            <a:spLocks/>
          </p:cNvSpPr>
          <p:nvPr/>
        </p:nvSpPr>
        <p:spPr bwMode="auto">
          <a:xfrm>
            <a:off x="4391025" y="2962275"/>
            <a:ext cx="65088" cy="76200"/>
          </a:xfrm>
          <a:custGeom>
            <a:avLst/>
            <a:gdLst/>
            <a:ahLst/>
            <a:cxnLst>
              <a:cxn ang="0">
                <a:pos x="41" y="11"/>
              </a:cxn>
              <a:cxn ang="0">
                <a:pos x="0" y="48"/>
              </a:cxn>
              <a:cxn ang="0">
                <a:pos x="24" y="0"/>
              </a:cxn>
              <a:cxn ang="0">
                <a:pos x="41" y="11"/>
              </a:cxn>
            </a:cxnLst>
            <a:rect l="0" t="0" r="r" b="b"/>
            <a:pathLst>
              <a:path w="41" h="48">
                <a:moveTo>
                  <a:pt x="41" y="11"/>
                </a:moveTo>
                <a:lnTo>
                  <a:pt x="0" y="48"/>
                </a:lnTo>
                <a:lnTo>
                  <a:pt x="24" y="0"/>
                </a:lnTo>
                <a:lnTo>
                  <a:pt x="41" y="11"/>
                </a:lnTo>
                <a:close/>
              </a:path>
            </a:pathLst>
          </a:custGeom>
          <a:solidFill>
            <a:srgbClr val="000000"/>
          </a:solidFill>
          <a:ln w="9525">
            <a:noFill/>
            <a:round/>
            <a:headEnd/>
            <a:tailEnd/>
          </a:ln>
        </p:spPr>
        <p:txBody>
          <a:bodyPr/>
          <a:lstStyle/>
          <a:p>
            <a:endParaRPr lang="en-IN"/>
          </a:p>
        </p:txBody>
      </p:sp>
      <p:sp>
        <p:nvSpPr>
          <p:cNvPr id="56390" name="Freeform 70"/>
          <p:cNvSpPr>
            <a:spLocks/>
          </p:cNvSpPr>
          <p:nvPr/>
        </p:nvSpPr>
        <p:spPr bwMode="auto">
          <a:xfrm>
            <a:off x="4391025" y="2962275"/>
            <a:ext cx="65088" cy="76200"/>
          </a:xfrm>
          <a:custGeom>
            <a:avLst/>
            <a:gdLst/>
            <a:ahLst/>
            <a:cxnLst>
              <a:cxn ang="0">
                <a:pos x="41" y="11"/>
              </a:cxn>
              <a:cxn ang="0">
                <a:pos x="0" y="48"/>
              </a:cxn>
              <a:cxn ang="0">
                <a:pos x="24" y="0"/>
              </a:cxn>
              <a:cxn ang="0">
                <a:pos x="41" y="11"/>
              </a:cxn>
            </a:cxnLst>
            <a:rect l="0" t="0" r="r" b="b"/>
            <a:pathLst>
              <a:path w="41" h="48">
                <a:moveTo>
                  <a:pt x="41" y="11"/>
                </a:moveTo>
                <a:lnTo>
                  <a:pt x="0" y="48"/>
                </a:lnTo>
                <a:lnTo>
                  <a:pt x="24" y="0"/>
                </a:lnTo>
                <a:lnTo>
                  <a:pt x="41" y="11"/>
                </a:lnTo>
              </a:path>
            </a:pathLst>
          </a:custGeom>
          <a:noFill/>
          <a:ln w="6350">
            <a:solidFill>
              <a:srgbClr val="000000"/>
            </a:solidFill>
            <a:prstDash val="solid"/>
            <a:round/>
            <a:headEnd/>
            <a:tailEnd/>
          </a:ln>
        </p:spPr>
        <p:txBody>
          <a:bodyPr/>
          <a:lstStyle/>
          <a:p>
            <a:endParaRPr lang="en-IN"/>
          </a:p>
        </p:txBody>
      </p:sp>
      <p:sp>
        <p:nvSpPr>
          <p:cNvPr id="56391" name="Rectangle 71"/>
          <p:cNvSpPr>
            <a:spLocks noChangeArrowheads="1"/>
          </p:cNvSpPr>
          <p:nvPr/>
        </p:nvSpPr>
        <p:spPr bwMode="auto">
          <a:xfrm>
            <a:off x="4876800" y="2514600"/>
            <a:ext cx="581025" cy="136525"/>
          </a:xfrm>
          <a:prstGeom prst="rect">
            <a:avLst/>
          </a:prstGeom>
          <a:noFill/>
          <a:ln w="9525">
            <a:noFill/>
            <a:miter lim="800000"/>
            <a:headEnd/>
            <a:tailEnd/>
          </a:ln>
        </p:spPr>
        <p:txBody>
          <a:bodyPr lIns="0" tIns="0" rIns="0" bIns="0">
            <a:spAutoFit/>
          </a:bodyPr>
          <a:lstStyle/>
          <a:p>
            <a:r>
              <a:rPr lang="en-US" sz="900" b="1" baseline="0">
                <a:solidFill>
                  <a:srgbClr val="000000"/>
                </a:solidFill>
              </a:rPr>
              <a:t>TYPICAL</a:t>
            </a:r>
            <a:endParaRPr lang="en-US" sz="900" b="1" baseline="0">
              <a:latin typeface="Times New Roman" pitchFamily="18" charset="0"/>
            </a:endParaRPr>
          </a:p>
        </p:txBody>
      </p:sp>
      <p:sp>
        <p:nvSpPr>
          <p:cNvPr id="56392" name="Rectangle 72"/>
          <p:cNvSpPr>
            <a:spLocks noChangeArrowheads="1"/>
          </p:cNvSpPr>
          <p:nvPr/>
        </p:nvSpPr>
        <p:spPr bwMode="auto">
          <a:xfrm>
            <a:off x="4899025" y="2649538"/>
            <a:ext cx="266700" cy="136525"/>
          </a:xfrm>
          <a:prstGeom prst="rect">
            <a:avLst/>
          </a:prstGeom>
          <a:noFill/>
          <a:ln w="9525">
            <a:noFill/>
            <a:miter lim="800000"/>
            <a:headEnd/>
            <a:tailEnd/>
          </a:ln>
        </p:spPr>
        <p:txBody>
          <a:bodyPr wrap="none" lIns="0" tIns="0" rIns="0" bIns="0">
            <a:spAutoFit/>
          </a:bodyPr>
          <a:lstStyle/>
          <a:p>
            <a:r>
              <a:rPr lang="en-US" sz="900" b="1" baseline="0">
                <a:solidFill>
                  <a:srgbClr val="000000"/>
                </a:solidFill>
              </a:rPr>
              <a:t>UNIT</a:t>
            </a:r>
            <a:endParaRPr lang="en-US" sz="900" b="1" baseline="0">
              <a:latin typeface="Times New Roman" pitchFamily="18" charset="0"/>
            </a:endParaRPr>
          </a:p>
        </p:txBody>
      </p:sp>
      <p:sp>
        <p:nvSpPr>
          <p:cNvPr id="56393" name="Rectangle 73"/>
          <p:cNvSpPr>
            <a:spLocks noChangeArrowheads="1"/>
          </p:cNvSpPr>
          <p:nvPr/>
        </p:nvSpPr>
        <p:spPr bwMode="auto">
          <a:xfrm>
            <a:off x="4899025" y="2784475"/>
            <a:ext cx="825500" cy="136525"/>
          </a:xfrm>
          <a:prstGeom prst="rect">
            <a:avLst/>
          </a:prstGeom>
          <a:noFill/>
          <a:ln w="9525">
            <a:noFill/>
            <a:miter lim="800000"/>
            <a:headEnd/>
            <a:tailEnd/>
          </a:ln>
        </p:spPr>
        <p:txBody>
          <a:bodyPr wrap="none" lIns="0" tIns="0" rIns="0" bIns="0">
            <a:spAutoFit/>
          </a:bodyPr>
          <a:lstStyle/>
          <a:p>
            <a:r>
              <a:rPr lang="en-US" sz="900" b="1" baseline="0">
                <a:solidFill>
                  <a:srgbClr val="000000"/>
                </a:solidFill>
              </a:rPr>
              <a:t>HYDROGRAPH</a:t>
            </a:r>
            <a:endParaRPr lang="en-US" sz="900" b="1" baseline="0">
              <a:latin typeface="Times New Roman" pitchFamily="18" charset="0"/>
            </a:endParaRPr>
          </a:p>
        </p:txBody>
      </p:sp>
      <p:sp>
        <p:nvSpPr>
          <p:cNvPr id="56394" name="Rectangle 74"/>
          <p:cNvSpPr>
            <a:spLocks noChangeArrowheads="1"/>
          </p:cNvSpPr>
          <p:nvPr/>
        </p:nvSpPr>
        <p:spPr bwMode="auto">
          <a:xfrm rot="16200000">
            <a:off x="758031" y="4107657"/>
            <a:ext cx="1897063" cy="247650"/>
          </a:xfrm>
          <a:prstGeom prst="rect">
            <a:avLst/>
          </a:prstGeom>
          <a:noFill/>
          <a:ln w="9525">
            <a:noFill/>
            <a:miter lim="800000"/>
            <a:headEnd/>
            <a:tailEnd/>
          </a:ln>
        </p:spPr>
        <p:txBody>
          <a:bodyPr wrap="none" lIns="0" tIns="0" rIns="0" bIns="0">
            <a:spAutoFit/>
          </a:bodyPr>
          <a:lstStyle/>
          <a:p>
            <a:r>
              <a:rPr lang="en-US" sz="1400" baseline="0">
                <a:solidFill>
                  <a:srgbClr val="000000"/>
                </a:solidFill>
              </a:rPr>
              <a:t>DISCHARGE IN m /s</a:t>
            </a:r>
            <a:endParaRPr lang="en-US" sz="2400" baseline="0">
              <a:latin typeface="Times New Roman" pitchFamily="18" charset="0"/>
            </a:endParaRPr>
          </a:p>
        </p:txBody>
      </p:sp>
      <p:sp>
        <p:nvSpPr>
          <p:cNvPr id="56395" name="Rectangle 75"/>
          <p:cNvSpPr>
            <a:spLocks noChangeArrowheads="1"/>
          </p:cNvSpPr>
          <p:nvPr/>
        </p:nvSpPr>
        <p:spPr bwMode="auto">
          <a:xfrm rot="16200000">
            <a:off x="1512094" y="3499644"/>
            <a:ext cx="195262" cy="247650"/>
          </a:xfrm>
          <a:prstGeom prst="rect">
            <a:avLst/>
          </a:prstGeom>
          <a:noFill/>
          <a:ln w="9525">
            <a:noFill/>
            <a:miter lim="800000"/>
            <a:headEnd/>
            <a:tailEnd/>
          </a:ln>
        </p:spPr>
        <p:txBody>
          <a:bodyPr wrap="none" lIns="0" tIns="0" rIns="0" bIns="0">
            <a:spAutoFit/>
          </a:bodyPr>
          <a:lstStyle/>
          <a:p>
            <a:r>
              <a:rPr lang="en-US" sz="1400" baseline="0">
                <a:solidFill>
                  <a:srgbClr val="000000"/>
                </a:solidFill>
              </a:rPr>
              <a:t>3</a:t>
            </a:r>
            <a:endParaRPr lang="en-US" sz="2400" baseline="0">
              <a:latin typeface="Times New Roman" pitchFamily="18" charset="0"/>
            </a:endParaRPr>
          </a:p>
        </p:txBody>
      </p:sp>
      <p:sp>
        <p:nvSpPr>
          <p:cNvPr id="56396" name="Line 76"/>
          <p:cNvSpPr>
            <a:spLocks noChangeShapeType="1"/>
          </p:cNvSpPr>
          <p:nvPr/>
        </p:nvSpPr>
        <p:spPr bwMode="auto">
          <a:xfrm flipV="1">
            <a:off x="4443413" y="2578100"/>
            <a:ext cx="300037" cy="395288"/>
          </a:xfrm>
          <a:prstGeom prst="line">
            <a:avLst/>
          </a:prstGeom>
          <a:noFill/>
          <a:ln w="0">
            <a:solidFill>
              <a:srgbClr val="000000"/>
            </a:solidFill>
            <a:round/>
            <a:headEnd/>
            <a:tailEnd/>
          </a:ln>
        </p:spPr>
        <p:txBody>
          <a:bodyPr/>
          <a:lstStyle/>
          <a:p>
            <a:endParaRPr lang="en-IN"/>
          </a:p>
        </p:txBody>
      </p:sp>
      <p:sp>
        <p:nvSpPr>
          <p:cNvPr id="56397" name="Line 77"/>
          <p:cNvSpPr>
            <a:spLocks noChangeShapeType="1"/>
          </p:cNvSpPr>
          <p:nvPr/>
        </p:nvSpPr>
        <p:spPr bwMode="auto">
          <a:xfrm>
            <a:off x="4743450" y="2578100"/>
            <a:ext cx="142875" cy="1588"/>
          </a:xfrm>
          <a:prstGeom prst="line">
            <a:avLst/>
          </a:prstGeom>
          <a:noFill/>
          <a:ln w="0">
            <a:solidFill>
              <a:srgbClr val="000000"/>
            </a:solidFill>
            <a:round/>
            <a:headEnd/>
            <a:tailEnd/>
          </a:ln>
        </p:spPr>
        <p:txBody>
          <a:bodyPr/>
          <a:lstStyle/>
          <a:p>
            <a:endParaRPr lang="en-IN"/>
          </a:p>
        </p:txBody>
      </p:sp>
      <p:sp>
        <p:nvSpPr>
          <p:cNvPr id="56398" name="Line 78"/>
          <p:cNvSpPr>
            <a:spLocks noChangeShapeType="1"/>
          </p:cNvSpPr>
          <p:nvPr/>
        </p:nvSpPr>
        <p:spPr bwMode="auto">
          <a:xfrm>
            <a:off x="2114550" y="5595938"/>
            <a:ext cx="1588" cy="479425"/>
          </a:xfrm>
          <a:prstGeom prst="line">
            <a:avLst/>
          </a:prstGeom>
          <a:noFill/>
          <a:ln w="0">
            <a:solidFill>
              <a:srgbClr val="000000"/>
            </a:solidFill>
            <a:round/>
            <a:headEnd/>
            <a:tailEnd/>
          </a:ln>
        </p:spPr>
        <p:txBody>
          <a:bodyPr/>
          <a:lstStyle/>
          <a:p>
            <a:endParaRPr lang="en-IN"/>
          </a:p>
        </p:txBody>
      </p:sp>
      <p:sp>
        <p:nvSpPr>
          <p:cNvPr id="56399" name="Line 79"/>
          <p:cNvSpPr>
            <a:spLocks noChangeShapeType="1"/>
          </p:cNvSpPr>
          <p:nvPr/>
        </p:nvSpPr>
        <p:spPr bwMode="auto">
          <a:xfrm>
            <a:off x="7169150" y="5595938"/>
            <a:ext cx="1588" cy="479425"/>
          </a:xfrm>
          <a:prstGeom prst="line">
            <a:avLst/>
          </a:prstGeom>
          <a:noFill/>
          <a:ln w="0">
            <a:solidFill>
              <a:srgbClr val="000000"/>
            </a:solidFill>
            <a:round/>
            <a:headEnd/>
            <a:tailEnd/>
          </a:ln>
        </p:spPr>
        <p:txBody>
          <a:bodyPr/>
          <a:lstStyle/>
          <a:p>
            <a:endParaRPr lang="en-IN"/>
          </a:p>
        </p:txBody>
      </p:sp>
      <p:sp>
        <p:nvSpPr>
          <p:cNvPr id="56400" name="Line 80"/>
          <p:cNvSpPr>
            <a:spLocks noChangeShapeType="1"/>
          </p:cNvSpPr>
          <p:nvPr/>
        </p:nvSpPr>
        <p:spPr bwMode="auto">
          <a:xfrm>
            <a:off x="2200275" y="6040438"/>
            <a:ext cx="2354263" cy="1587"/>
          </a:xfrm>
          <a:prstGeom prst="line">
            <a:avLst/>
          </a:prstGeom>
          <a:noFill/>
          <a:ln w="0">
            <a:solidFill>
              <a:srgbClr val="000000"/>
            </a:solidFill>
            <a:round/>
            <a:headEnd/>
            <a:tailEnd/>
          </a:ln>
        </p:spPr>
        <p:txBody>
          <a:bodyPr/>
          <a:lstStyle/>
          <a:p>
            <a:endParaRPr lang="en-IN"/>
          </a:p>
        </p:txBody>
      </p:sp>
      <p:sp>
        <p:nvSpPr>
          <p:cNvPr id="56401" name="Line 81"/>
          <p:cNvSpPr>
            <a:spLocks noChangeShapeType="1"/>
          </p:cNvSpPr>
          <p:nvPr/>
        </p:nvSpPr>
        <p:spPr bwMode="auto">
          <a:xfrm flipH="1">
            <a:off x="4729163" y="6040438"/>
            <a:ext cx="2354262" cy="1587"/>
          </a:xfrm>
          <a:prstGeom prst="line">
            <a:avLst/>
          </a:prstGeom>
          <a:noFill/>
          <a:ln w="0">
            <a:solidFill>
              <a:srgbClr val="000000"/>
            </a:solidFill>
            <a:round/>
            <a:headEnd/>
            <a:tailEnd/>
          </a:ln>
        </p:spPr>
        <p:txBody>
          <a:bodyPr/>
          <a:lstStyle/>
          <a:p>
            <a:endParaRPr lang="en-IN"/>
          </a:p>
        </p:txBody>
      </p:sp>
      <p:sp>
        <p:nvSpPr>
          <p:cNvPr id="56402" name="Freeform 82"/>
          <p:cNvSpPr>
            <a:spLocks/>
          </p:cNvSpPr>
          <p:nvPr/>
        </p:nvSpPr>
        <p:spPr bwMode="auto">
          <a:xfrm>
            <a:off x="2114550" y="6021388"/>
            <a:ext cx="85725" cy="30162"/>
          </a:xfrm>
          <a:custGeom>
            <a:avLst/>
            <a:gdLst/>
            <a:ahLst/>
            <a:cxnLst>
              <a:cxn ang="0">
                <a:pos x="54" y="0"/>
              </a:cxn>
              <a:cxn ang="0">
                <a:pos x="54" y="19"/>
              </a:cxn>
              <a:cxn ang="0">
                <a:pos x="0" y="12"/>
              </a:cxn>
              <a:cxn ang="0">
                <a:pos x="54" y="0"/>
              </a:cxn>
            </a:cxnLst>
            <a:rect l="0" t="0" r="r" b="b"/>
            <a:pathLst>
              <a:path w="54" h="19">
                <a:moveTo>
                  <a:pt x="54" y="0"/>
                </a:moveTo>
                <a:lnTo>
                  <a:pt x="54" y="19"/>
                </a:lnTo>
                <a:lnTo>
                  <a:pt x="0" y="12"/>
                </a:lnTo>
                <a:lnTo>
                  <a:pt x="54" y="0"/>
                </a:lnTo>
                <a:close/>
              </a:path>
            </a:pathLst>
          </a:custGeom>
          <a:solidFill>
            <a:srgbClr val="000000"/>
          </a:solidFill>
          <a:ln w="9525">
            <a:noFill/>
            <a:round/>
            <a:headEnd/>
            <a:tailEnd/>
          </a:ln>
        </p:spPr>
        <p:txBody>
          <a:bodyPr/>
          <a:lstStyle/>
          <a:p>
            <a:endParaRPr lang="en-IN"/>
          </a:p>
        </p:txBody>
      </p:sp>
      <p:sp>
        <p:nvSpPr>
          <p:cNvPr id="56403" name="Freeform 83"/>
          <p:cNvSpPr>
            <a:spLocks/>
          </p:cNvSpPr>
          <p:nvPr/>
        </p:nvSpPr>
        <p:spPr bwMode="auto">
          <a:xfrm>
            <a:off x="2114550" y="6021388"/>
            <a:ext cx="85725" cy="30162"/>
          </a:xfrm>
          <a:custGeom>
            <a:avLst/>
            <a:gdLst/>
            <a:ahLst/>
            <a:cxnLst>
              <a:cxn ang="0">
                <a:pos x="54" y="0"/>
              </a:cxn>
              <a:cxn ang="0">
                <a:pos x="54" y="19"/>
              </a:cxn>
              <a:cxn ang="0">
                <a:pos x="0" y="12"/>
              </a:cxn>
              <a:cxn ang="0">
                <a:pos x="54" y="0"/>
              </a:cxn>
            </a:cxnLst>
            <a:rect l="0" t="0" r="r" b="b"/>
            <a:pathLst>
              <a:path w="54" h="19">
                <a:moveTo>
                  <a:pt x="54" y="0"/>
                </a:moveTo>
                <a:lnTo>
                  <a:pt x="54" y="19"/>
                </a:lnTo>
                <a:lnTo>
                  <a:pt x="0" y="12"/>
                </a:lnTo>
                <a:lnTo>
                  <a:pt x="54" y="0"/>
                </a:lnTo>
              </a:path>
            </a:pathLst>
          </a:custGeom>
          <a:noFill/>
          <a:ln w="6350">
            <a:solidFill>
              <a:srgbClr val="000000"/>
            </a:solidFill>
            <a:prstDash val="solid"/>
            <a:round/>
            <a:headEnd/>
            <a:tailEnd/>
          </a:ln>
        </p:spPr>
        <p:txBody>
          <a:bodyPr/>
          <a:lstStyle/>
          <a:p>
            <a:endParaRPr lang="en-IN"/>
          </a:p>
        </p:txBody>
      </p:sp>
      <p:sp>
        <p:nvSpPr>
          <p:cNvPr id="56404" name="Freeform 84"/>
          <p:cNvSpPr>
            <a:spLocks/>
          </p:cNvSpPr>
          <p:nvPr/>
        </p:nvSpPr>
        <p:spPr bwMode="auto">
          <a:xfrm>
            <a:off x="7083425" y="6021388"/>
            <a:ext cx="85725" cy="30162"/>
          </a:xfrm>
          <a:custGeom>
            <a:avLst/>
            <a:gdLst/>
            <a:ahLst/>
            <a:cxnLst>
              <a:cxn ang="0">
                <a:pos x="0" y="0"/>
              </a:cxn>
              <a:cxn ang="0">
                <a:pos x="0" y="19"/>
              </a:cxn>
              <a:cxn ang="0">
                <a:pos x="54" y="12"/>
              </a:cxn>
              <a:cxn ang="0">
                <a:pos x="0" y="0"/>
              </a:cxn>
            </a:cxnLst>
            <a:rect l="0" t="0" r="r" b="b"/>
            <a:pathLst>
              <a:path w="54" h="19">
                <a:moveTo>
                  <a:pt x="0" y="0"/>
                </a:moveTo>
                <a:lnTo>
                  <a:pt x="0" y="19"/>
                </a:lnTo>
                <a:lnTo>
                  <a:pt x="54" y="12"/>
                </a:lnTo>
                <a:lnTo>
                  <a:pt x="0" y="0"/>
                </a:lnTo>
                <a:close/>
              </a:path>
            </a:pathLst>
          </a:custGeom>
          <a:solidFill>
            <a:srgbClr val="000000"/>
          </a:solidFill>
          <a:ln w="9525">
            <a:noFill/>
            <a:round/>
            <a:headEnd/>
            <a:tailEnd/>
          </a:ln>
        </p:spPr>
        <p:txBody>
          <a:bodyPr/>
          <a:lstStyle/>
          <a:p>
            <a:endParaRPr lang="en-IN"/>
          </a:p>
        </p:txBody>
      </p:sp>
      <p:sp>
        <p:nvSpPr>
          <p:cNvPr id="56405" name="Rectangle 85"/>
          <p:cNvSpPr>
            <a:spLocks noChangeArrowheads="1"/>
          </p:cNvSpPr>
          <p:nvPr/>
        </p:nvSpPr>
        <p:spPr bwMode="auto">
          <a:xfrm>
            <a:off x="4579938" y="5934075"/>
            <a:ext cx="238848" cy="215444"/>
          </a:xfrm>
          <a:prstGeom prst="rect">
            <a:avLst/>
          </a:prstGeom>
          <a:noFill/>
          <a:ln w="9525">
            <a:noFill/>
            <a:miter lim="800000"/>
            <a:headEnd/>
            <a:tailEnd/>
          </a:ln>
        </p:spPr>
        <p:txBody>
          <a:bodyPr wrap="none" lIns="0" tIns="0" rIns="0" bIns="0">
            <a:spAutoFit/>
          </a:bodyPr>
          <a:lstStyle/>
          <a:p>
            <a:r>
              <a:rPr lang="en-US" sz="1400" baseline="0" dirty="0" smtClean="0">
                <a:solidFill>
                  <a:srgbClr val="000000"/>
                </a:solidFill>
              </a:rPr>
              <a:t>T</a:t>
            </a:r>
            <a:r>
              <a:rPr lang="en-US" sz="1400" dirty="0" smtClean="0">
                <a:solidFill>
                  <a:srgbClr val="000000"/>
                </a:solidFill>
              </a:rPr>
              <a:t>B</a:t>
            </a:r>
            <a:r>
              <a:rPr lang="en-US" sz="1400" baseline="0" dirty="0" smtClean="0">
                <a:solidFill>
                  <a:srgbClr val="000000"/>
                </a:solidFill>
              </a:rPr>
              <a:t> </a:t>
            </a:r>
            <a:endParaRPr lang="en-US" sz="2400" baseline="0" dirty="0">
              <a:latin typeface="Times New Roman" pitchFamily="18" charset="0"/>
            </a:endParaRPr>
          </a:p>
        </p:txBody>
      </p:sp>
      <p:sp>
        <p:nvSpPr>
          <p:cNvPr id="56406" name="Freeform 86"/>
          <p:cNvSpPr>
            <a:spLocks/>
          </p:cNvSpPr>
          <p:nvPr/>
        </p:nvSpPr>
        <p:spPr bwMode="auto">
          <a:xfrm>
            <a:off x="7083425" y="6021388"/>
            <a:ext cx="85725" cy="30162"/>
          </a:xfrm>
          <a:custGeom>
            <a:avLst/>
            <a:gdLst/>
            <a:ahLst/>
            <a:cxnLst>
              <a:cxn ang="0">
                <a:pos x="0" y="0"/>
              </a:cxn>
              <a:cxn ang="0">
                <a:pos x="0" y="19"/>
              </a:cxn>
              <a:cxn ang="0">
                <a:pos x="54" y="12"/>
              </a:cxn>
              <a:cxn ang="0">
                <a:pos x="0" y="0"/>
              </a:cxn>
            </a:cxnLst>
            <a:rect l="0" t="0" r="r" b="b"/>
            <a:pathLst>
              <a:path w="54" h="19">
                <a:moveTo>
                  <a:pt x="0" y="0"/>
                </a:moveTo>
                <a:lnTo>
                  <a:pt x="0" y="19"/>
                </a:lnTo>
                <a:lnTo>
                  <a:pt x="54" y="12"/>
                </a:lnTo>
                <a:lnTo>
                  <a:pt x="0" y="0"/>
                </a:lnTo>
              </a:path>
            </a:pathLst>
          </a:custGeom>
          <a:noFill/>
          <a:ln w="6350">
            <a:solidFill>
              <a:srgbClr val="000000"/>
            </a:solidFill>
            <a:prstDash val="solid"/>
            <a:round/>
            <a:headEnd/>
            <a:tailEnd/>
          </a:ln>
        </p:spPr>
        <p:txBody>
          <a:bodyPr/>
          <a:lstStyle/>
          <a:p>
            <a:endParaRPr lang="en-IN"/>
          </a:p>
        </p:txBody>
      </p:sp>
      <p:sp>
        <p:nvSpPr>
          <p:cNvPr id="56407" name="Line 87"/>
          <p:cNvSpPr>
            <a:spLocks noChangeShapeType="1"/>
          </p:cNvSpPr>
          <p:nvPr/>
        </p:nvSpPr>
        <p:spPr bwMode="auto">
          <a:xfrm>
            <a:off x="2114550" y="5578475"/>
            <a:ext cx="6350" cy="1588"/>
          </a:xfrm>
          <a:prstGeom prst="line">
            <a:avLst/>
          </a:prstGeom>
          <a:noFill/>
          <a:ln w="0">
            <a:solidFill>
              <a:srgbClr val="000000"/>
            </a:solidFill>
            <a:round/>
            <a:headEnd/>
            <a:tailEnd/>
          </a:ln>
        </p:spPr>
        <p:txBody>
          <a:bodyPr/>
          <a:lstStyle/>
          <a:p>
            <a:endParaRPr lang="en-IN"/>
          </a:p>
        </p:txBody>
      </p:sp>
      <p:sp>
        <p:nvSpPr>
          <p:cNvPr id="56408" name="Line 88"/>
          <p:cNvSpPr>
            <a:spLocks noChangeShapeType="1"/>
          </p:cNvSpPr>
          <p:nvPr/>
        </p:nvSpPr>
        <p:spPr bwMode="auto">
          <a:xfrm>
            <a:off x="7169150" y="5578475"/>
            <a:ext cx="6350" cy="1588"/>
          </a:xfrm>
          <a:prstGeom prst="line">
            <a:avLst/>
          </a:prstGeom>
          <a:noFill/>
          <a:ln w="0">
            <a:solidFill>
              <a:srgbClr val="000000"/>
            </a:solidFill>
            <a:round/>
            <a:headEnd/>
            <a:tailEnd/>
          </a:ln>
        </p:spPr>
        <p:txBody>
          <a:bodyPr/>
          <a:lstStyle/>
          <a:p>
            <a:endParaRPr lang="en-IN"/>
          </a:p>
        </p:txBody>
      </p:sp>
      <p:sp>
        <p:nvSpPr>
          <p:cNvPr id="56410" name="Rectangle 90"/>
          <p:cNvSpPr>
            <a:spLocks noChangeArrowheads="1"/>
          </p:cNvSpPr>
          <p:nvPr/>
        </p:nvSpPr>
        <p:spPr bwMode="auto">
          <a:xfrm>
            <a:off x="3568700" y="6364288"/>
            <a:ext cx="1552575" cy="247650"/>
          </a:xfrm>
          <a:prstGeom prst="rect">
            <a:avLst/>
          </a:prstGeom>
          <a:noFill/>
          <a:ln w="9525">
            <a:noFill/>
            <a:miter lim="800000"/>
            <a:headEnd/>
            <a:tailEnd/>
          </a:ln>
        </p:spPr>
        <p:txBody>
          <a:bodyPr wrap="none" lIns="0" tIns="0" rIns="0" bIns="0">
            <a:spAutoFit/>
          </a:bodyPr>
          <a:lstStyle/>
          <a:p>
            <a:r>
              <a:rPr lang="en-US" sz="1400" baseline="0">
                <a:solidFill>
                  <a:srgbClr val="000000"/>
                </a:solidFill>
              </a:rPr>
              <a:t>TIME IN HOURS</a:t>
            </a:r>
            <a:endParaRPr lang="en-US" sz="2400" baseline="0">
              <a:latin typeface="Times New Roman" pitchFamily="18" charset="0"/>
            </a:endParaRPr>
          </a:p>
        </p:txBody>
      </p:sp>
      <p:sp>
        <p:nvSpPr>
          <p:cNvPr id="56411" name="Line 91"/>
          <p:cNvSpPr>
            <a:spLocks noChangeShapeType="1"/>
          </p:cNvSpPr>
          <p:nvPr/>
        </p:nvSpPr>
        <p:spPr bwMode="auto">
          <a:xfrm>
            <a:off x="7169150" y="6040438"/>
            <a:ext cx="6350" cy="1587"/>
          </a:xfrm>
          <a:prstGeom prst="line">
            <a:avLst/>
          </a:prstGeom>
          <a:noFill/>
          <a:ln w="0">
            <a:solidFill>
              <a:srgbClr val="000000"/>
            </a:solidFill>
            <a:round/>
            <a:headEnd/>
            <a:tailEnd/>
          </a:ln>
        </p:spPr>
        <p:txBody>
          <a:bodyPr/>
          <a:lstStyle/>
          <a:p>
            <a:endParaRPr lang="en-IN"/>
          </a:p>
        </p:txBody>
      </p:sp>
      <p:sp>
        <p:nvSpPr>
          <p:cNvPr id="56412" name="Freeform 92"/>
          <p:cNvSpPr>
            <a:spLocks/>
          </p:cNvSpPr>
          <p:nvPr/>
        </p:nvSpPr>
        <p:spPr bwMode="auto">
          <a:xfrm>
            <a:off x="4645025" y="6659563"/>
            <a:ext cx="84138" cy="23812"/>
          </a:xfrm>
          <a:custGeom>
            <a:avLst/>
            <a:gdLst/>
            <a:ahLst/>
            <a:cxnLst>
              <a:cxn ang="0">
                <a:pos x="0" y="0"/>
              </a:cxn>
              <a:cxn ang="0">
                <a:pos x="53" y="8"/>
              </a:cxn>
              <a:cxn ang="0">
                <a:pos x="0" y="15"/>
              </a:cxn>
              <a:cxn ang="0">
                <a:pos x="0" y="0"/>
              </a:cxn>
            </a:cxnLst>
            <a:rect l="0" t="0" r="r" b="b"/>
            <a:pathLst>
              <a:path w="53" h="15">
                <a:moveTo>
                  <a:pt x="0" y="0"/>
                </a:moveTo>
                <a:lnTo>
                  <a:pt x="53" y="8"/>
                </a:lnTo>
                <a:lnTo>
                  <a:pt x="0" y="15"/>
                </a:lnTo>
                <a:lnTo>
                  <a:pt x="0" y="0"/>
                </a:lnTo>
                <a:close/>
              </a:path>
            </a:pathLst>
          </a:custGeom>
          <a:solidFill>
            <a:srgbClr val="000000"/>
          </a:solidFill>
          <a:ln w="9525">
            <a:noFill/>
            <a:round/>
            <a:headEnd/>
            <a:tailEnd/>
          </a:ln>
        </p:spPr>
        <p:txBody>
          <a:bodyPr/>
          <a:lstStyle/>
          <a:p>
            <a:endParaRPr lang="en-IN"/>
          </a:p>
        </p:txBody>
      </p:sp>
      <p:sp>
        <p:nvSpPr>
          <p:cNvPr id="56413" name="Freeform 93"/>
          <p:cNvSpPr>
            <a:spLocks/>
          </p:cNvSpPr>
          <p:nvPr/>
        </p:nvSpPr>
        <p:spPr bwMode="auto">
          <a:xfrm>
            <a:off x="4645025" y="6659563"/>
            <a:ext cx="84138" cy="23812"/>
          </a:xfrm>
          <a:custGeom>
            <a:avLst/>
            <a:gdLst/>
            <a:ahLst/>
            <a:cxnLst>
              <a:cxn ang="0">
                <a:pos x="0" y="0"/>
              </a:cxn>
              <a:cxn ang="0">
                <a:pos x="53" y="8"/>
              </a:cxn>
              <a:cxn ang="0">
                <a:pos x="0" y="15"/>
              </a:cxn>
              <a:cxn ang="0">
                <a:pos x="0" y="0"/>
              </a:cxn>
            </a:cxnLst>
            <a:rect l="0" t="0" r="r" b="b"/>
            <a:pathLst>
              <a:path w="53" h="15">
                <a:moveTo>
                  <a:pt x="0" y="0"/>
                </a:moveTo>
                <a:lnTo>
                  <a:pt x="53" y="8"/>
                </a:lnTo>
                <a:lnTo>
                  <a:pt x="0" y="15"/>
                </a:lnTo>
                <a:lnTo>
                  <a:pt x="0" y="0"/>
                </a:lnTo>
              </a:path>
            </a:pathLst>
          </a:custGeom>
          <a:noFill/>
          <a:ln w="6350">
            <a:solidFill>
              <a:srgbClr val="000000"/>
            </a:solidFill>
            <a:prstDash val="solid"/>
            <a:round/>
            <a:headEnd/>
            <a:tailEnd/>
          </a:ln>
        </p:spPr>
        <p:txBody>
          <a:bodyPr/>
          <a:lstStyle/>
          <a:p>
            <a:endParaRPr lang="en-IN"/>
          </a:p>
        </p:txBody>
      </p:sp>
      <p:sp>
        <p:nvSpPr>
          <p:cNvPr id="56414" name="Rectangle 94"/>
          <p:cNvSpPr>
            <a:spLocks noChangeArrowheads="1"/>
          </p:cNvSpPr>
          <p:nvPr/>
        </p:nvSpPr>
        <p:spPr bwMode="auto">
          <a:xfrm>
            <a:off x="4013200" y="6572250"/>
            <a:ext cx="136525" cy="247650"/>
          </a:xfrm>
          <a:prstGeom prst="rect">
            <a:avLst/>
          </a:prstGeom>
          <a:noFill/>
          <a:ln w="9525">
            <a:noFill/>
            <a:miter lim="800000"/>
            <a:headEnd/>
            <a:tailEnd/>
          </a:ln>
        </p:spPr>
        <p:txBody>
          <a:bodyPr wrap="none" lIns="0" tIns="0" rIns="0" bIns="0">
            <a:spAutoFit/>
          </a:bodyPr>
          <a:lstStyle/>
          <a:p>
            <a:r>
              <a:rPr lang="en-US" sz="1400" baseline="0">
                <a:solidFill>
                  <a:srgbClr val="000000"/>
                </a:solidFill>
              </a:rPr>
              <a:t> </a:t>
            </a:r>
            <a:endParaRPr lang="en-US" sz="2400" baseline="0">
              <a:latin typeface="Times New Roman" pitchFamily="18" charset="0"/>
            </a:endParaRPr>
          </a:p>
        </p:txBody>
      </p:sp>
      <p:sp>
        <p:nvSpPr>
          <p:cNvPr id="56415" name="Line 95"/>
          <p:cNvSpPr>
            <a:spLocks noChangeShapeType="1"/>
          </p:cNvSpPr>
          <p:nvPr/>
        </p:nvSpPr>
        <p:spPr bwMode="auto">
          <a:xfrm flipH="1">
            <a:off x="4090988" y="6672263"/>
            <a:ext cx="554037" cy="1587"/>
          </a:xfrm>
          <a:prstGeom prst="line">
            <a:avLst/>
          </a:prstGeom>
          <a:noFill/>
          <a:ln w="0">
            <a:solidFill>
              <a:srgbClr val="000000"/>
            </a:solidFill>
            <a:round/>
            <a:headEnd/>
            <a:tailEnd/>
          </a:ln>
        </p:spPr>
        <p:txBody>
          <a:bodyPr/>
          <a:lstStyle/>
          <a:p>
            <a:endParaRPr lang="en-IN"/>
          </a:p>
        </p:txBody>
      </p:sp>
      <p:sp>
        <p:nvSpPr>
          <p:cNvPr id="56416" name="Line 96"/>
          <p:cNvSpPr>
            <a:spLocks noChangeShapeType="1"/>
          </p:cNvSpPr>
          <p:nvPr/>
        </p:nvSpPr>
        <p:spPr bwMode="auto">
          <a:xfrm flipV="1">
            <a:off x="3209925" y="3068638"/>
            <a:ext cx="1588" cy="17462"/>
          </a:xfrm>
          <a:prstGeom prst="line">
            <a:avLst/>
          </a:prstGeom>
          <a:noFill/>
          <a:ln w="0">
            <a:solidFill>
              <a:srgbClr val="000000"/>
            </a:solidFill>
            <a:round/>
            <a:headEnd/>
            <a:tailEnd/>
          </a:ln>
        </p:spPr>
        <p:txBody>
          <a:bodyPr/>
          <a:lstStyle/>
          <a:p>
            <a:endParaRPr lang="en-IN"/>
          </a:p>
        </p:txBody>
      </p:sp>
      <p:sp>
        <p:nvSpPr>
          <p:cNvPr id="56417" name="Line 97"/>
          <p:cNvSpPr>
            <a:spLocks noChangeShapeType="1"/>
          </p:cNvSpPr>
          <p:nvPr/>
        </p:nvSpPr>
        <p:spPr bwMode="auto">
          <a:xfrm flipV="1">
            <a:off x="4391025" y="3068638"/>
            <a:ext cx="1588" cy="17462"/>
          </a:xfrm>
          <a:prstGeom prst="line">
            <a:avLst/>
          </a:prstGeom>
          <a:noFill/>
          <a:ln w="0">
            <a:solidFill>
              <a:srgbClr val="000000"/>
            </a:solidFill>
            <a:round/>
            <a:headEnd/>
            <a:tailEnd/>
          </a:ln>
        </p:spPr>
        <p:txBody>
          <a:bodyPr/>
          <a:lstStyle/>
          <a:p>
            <a:endParaRPr lang="en-IN"/>
          </a:p>
        </p:txBody>
      </p:sp>
      <p:sp>
        <p:nvSpPr>
          <p:cNvPr id="56418" name="Line 98"/>
          <p:cNvSpPr>
            <a:spLocks noChangeShapeType="1"/>
          </p:cNvSpPr>
          <p:nvPr/>
        </p:nvSpPr>
        <p:spPr bwMode="auto">
          <a:xfrm>
            <a:off x="3295650" y="3109913"/>
            <a:ext cx="377825" cy="1587"/>
          </a:xfrm>
          <a:prstGeom prst="line">
            <a:avLst/>
          </a:prstGeom>
          <a:noFill/>
          <a:ln w="0">
            <a:solidFill>
              <a:srgbClr val="000000"/>
            </a:solidFill>
            <a:round/>
            <a:headEnd/>
            <a:tailEnd/>
          </a:ln>
        </p:spPr>
        <p:txBody>
          <a:bodyPr/>
          <a:lstStyle/>
          <a:p>
            <a:endParaRPr lang="en-IN"/>
          </a:p>
        </p:txBody>
      </p:sp>
      <p:sp>
        <p:nvSpPr>
          <p:cNvPr id="56419" name="Line 99"/>
          <p:cNvSpPr>
            <a:spLocks noChangeShapeType="1"/>
          </p:cNvSpPr>
          <p:nvPr/>
        </p:nvSpPr>
        <p:spPr bwMode="auto">
          <a:xfrm flipH="1">
            <a:off x="3927475" y="3109913"/>
            <a:ext cx="377825" cy="1587"/>
          </a:xfrm>
          <a:prstGeom prst="line">
            <a:avLst/>
          </a:prstGeom>
          <a:noFill/>
          <a:ln w="0">
            <a:solidFill>
              <a:srgbClr val="000000"/>
            </a:solidFill>
            <a:round/>
            <a:headEnd/>
            <a:tailEnd/>
          </a:ln>
        </p:spPr>
        <p:txBody>
          <a:bodyPr/>
          <a:lstStyle/>
          <a:p>
            <a:endParaRPr lang="en-IN"/>
          </a:p>
        </p:txBody>
      </p:sp>
      <p:sp>
        <p:nvSpPr>
          <p:cNvPr id="56420" name="Freeform 100"/>
          <p:cNvSpPr>
            <a:spLocks/>
          </p:cNvSpPr>
          <p:nvPr/>
        </p:nvSpPr>
        <p:spPr bwMode="auto">
          <a:xfrm>
            <a:off x="3209925" y="3090863"/>
            <a:ext cx="85725" cy="30162"/>
          </a:xfrm>
          <a:custGeom>
            <a:avLst/>
            <a:gdLst/>
            <a:ahLst/>
            <a:cxnLst>
              <a:cxn ang="0">
                <a:pos x="54" y="0"/>
              </a:cxn>
              <a:cxn ang="0">
                <a:pos x="54" y="19"/>
              </a:cxn>
              <a:cxn ang="0">
                <a:pos x="0" y="12"/>
              </a:cxn>
              <a:cxn ang="0">
                <a:pos x="54" y="0"/>
              </a:cxn>
            </a:cxnLst>
            <a:rect l="0" t="0" r="r" b="b"/>
            <a:pathLst>
              <a:path w="54" h="19">
                <a:moveTo>
                  <a:pt x="54" y="0"/>
                </a:moveTo>
                <a:lnTo>
                  <a:pt x="54" y="19"/>
                </a:lnTo>
                <a:lnTo>
                  <a:pt x="0" y="12"/>
                </a:lnTo>
                <a:lnTo>
                  <a:pt x="54" y="0"/>
                </a:lnTo>
                <a:close/>
              </a:path>
            </a:pathLst>
          </a:custGeom>
          <a:solidFill>
            <a:srgbClr val="000000"/>
          </a:solidFill>
          <a:ln w="9525">
            <a:noFill/>
            <a:round/>
            <a:headEnd/>
            <a:tailEnd/>
          </a:ln>
        </p:spPr>
        <p:txBody>
          <a:bodyPr/>
          <a:lstStyle/>
          <a:p>
            <a:endParaRPr lang="en-IN"/>
          </a:p>
        </p:txBody>
      </p:sp>
      <p:sp>
        <p:nvSpPr>
          <p:cNvPr id="56421" name="Freeform 101"/>
          <p:cNvSpPr>
            <a:spLocks/>
          </p:cNvSpPr>
          <p:nvPr/>
        </p:nvSpPr>
        <p:spPr bwMode="auto">
          <a:xfrm>
            <a:off x="3209925" y="3090863"/>
            <a:ext cx="85725" cy="30162"/>
          </a:xfrm>
          <a:custGeom>
            <a:avLst/>
            <a:gdLst/>
            <a:ahLst/>
            <a:cxnLst>
              <a:cxn ang="0">
                <a:pos x="54" y="0"/>
              </a:cxn>
              <a:cxn ang="0">
                <a:pos x="54" y="19"/>
              </a:cxn>
              <a:cxn ang="0">
                <a:pos x="0" y="12"/>
              </a:cxn>
              <a:cxn ang="0">
                <a:pos x="54" y="0"/>
              </a:cxn>
            </a:cxnLst>
            <a:rect l="0" t="0" r="r" b="b"/>
            <a:pathLst>
              <a:path w="54" h="19">
                <a:moveTo>
                  <a:pt x="54" y="0"/>
                </a:moveTo>
                <a:lnTo>
                  <a:pt x="54" y="19"/>
                </a:lnTo>
                <a:lnTo>
                  <a:pt x="0" y="12"/>
                </a:lnTo>
                <a:lnTo>
                  <a:pt x="54" y="0"/>
                </a:lnTo>
              </a:path>
            </a:pathLst>
          </a:custGeom>
          <a:noFill/>
          <a:ln w="6350">
            <a:solidFill>
              <a:srgbClr val="000000"/>
            </a:solidFill>
            <a:prstDash val="solid"/>
            <a:round/>
            <a:headEnd/>
            <a:tailEnd/>
          </a:ln>
        </p:spPr>
        <p:txBody>
          <a:bodyPr/>
          <a:lstStyle/>
          <a:p>
            <a:endParaRPr lang="en-IN"/>
          </a:p>
        </p:txBody>
      </p:sp>
      <p:sp>
        <p:nvSpPr>
          <p:cNvPr id="56422" name="Freeform 102"/>
          <p:cNvSpPr>
            <a:spLocks/>
          </p:cNvSpPr>
          <p:nvPr/>
        </p:nvSpPr>
        <p:spPr bwMode="auto">
          <a:xfrm>
            <a:off x="4305300" y="3090863"/>
            <a:ext cx="85725" cy="30162"/>
          </a:xfrm>
          <a:custGeom>
            <a:avLst/>
            <a:gdLst/>
            <a:ahLst/>
            <a:cxnLst>
              <a:cxn ang="0">
                <a:pos x="0" y="0"/>
              </a:cxn>
              <a:cxn ang="0">
                <a:pos x="0" y="19"/>
              </a:cxn>
              <a:cxn ang="0">
                <a:pos x="54" y="12"/>
              </a:cxn>
              <a:cxn ang="0">
                <a:pos x="0" y="0"/>
              </a:cxn>
            </a:cxnLst>
            <a:rect l="0" t="0" r="r" b="b"/>
            <a:pathLst>
              <a:path w="54" h="19">
                <a:moveTo>
                  <a:pt x="0" y="0"/>
                </a:moveTo>
                <a:lnTo>
                  <a:pt x="0" y="19"/>
                </a:lnTo>
                <a:lnTo>
                  <a:pt x="54" y="12"/>
                </a:lnTo>
                <a:lnTo>
                  <a:pt x="0" y="0"/>
                </a:lnTo>
                <a:close/>
              </a:path>
            </a:pathLst>
          </a:custGeom>
          <a:solidFill>
            <a:srgbClr val="000000"/>
          </a:solidFill>
          <a:ln w="9525">
            <a:noFill/>
            <a:round/>
            <a:headEnd/>
            <a:tailEnd/>
          </a:ln>
        </p:spPr>
        <p:txBody>
          <a:bodyPr/>
          <a:lstStyle/>
          <a:p>
            <a:endParaRPr lang="en-IN"/>
          </a:p>
        </p:txBody>
      </p:sp>
      <p:sp>
        <p:nvSpPr>
          <p:cNvPr id="56423" name="Rectangle 103"/>
          <p:cNvSpPr>
            <a:spLocks noChangeArrowheads="1"/>
          </p:cNvSpPr>
          <p:nvPr/>
        </p:nvSpPr>
        <p:spPr bwMode="auto">
          <a:xfrm>
            <a:off x="3706813" y="3003550"/>
            <a:ext cx="384175" cy="247650"/>
          </a:xfrm>
          <a:prstGeom prst="rect">
            <a:avLst/>
          </a:prstGeom>
          <a:noFill/>
          <a:ln w="9525">
            <a:noFill/>
            <a:miter lim="800000"/>
            <a:headEnd/>
            <a:tailEnd/>
          </a:ln>
        </p:spPr>
        <p:txBody>
          <a:bodyPr wrap="none" lIns="0" tIns="0" rIns="0" bIns="0">
            <a:spAutoFit/>
          </a:bodyPr>
          <a:lstStyle/>
          <a:p>
            <a:r>
              <a:rPr lang="en-US" sz="1400" baseline="0">
                <a:solidFill>
                  <a:srgbClr val="000000"/>
                </a:solidFill>
              </a:rPr>
              <a:t>W  </a:t>
            </a:r>
            <a:endParaRPr lang="en-US" sz="2400" baseline="0">
              <a:latin typeface="Times New Roman" pitchFamily="18" charset="0"/>
            </a:endParaRPr>
          </a:p>
        </p:txBody>
      </p:sp>
      <p:sp>
        <p:nvSpPr>
          <p:cNvPr id="56424" name="Freeform 104"/>
          <p:cNvSpPr>
            <a:spLocks/>
          </p:cNvSpPr>
          <p:nvPr/>
        </p:nvSpPr>
        <p:spPr bwMode="auto">
          <a:xfrm>
            <a:off x="4305300" y="3090863"/>
            <a:ext cx="85725" cy="30162"/>
          </a:xfrm>
          <a:custGeom>
            <a:avLst/>
            <a:gdLst/>
            <a:ahLst/>
            <a:cxnLst>
              <a:cxn ang="0">
                <a:pos x="0" y="0"/>
              </a:cxn>
              <a:cxn ang="0">
                <a:pos x="0" y="19"/>
              </a:cxn>
              <a:cxn ang="0">
                <a:pos x="54" y="12"/>
              </a:cxn>
              <a:cxn ang="0">
                <a:pos x="0" y="0"/>
              </a:cxn>
            </a:cxnLst>
            <a:rect l="0" t="0" r="r" b="b"/>
            <a:pathLst>
              <a:path w="54" h="19">
                <a:moveTo>
                  <a:pt x="0" y="0"/>
                </a:moveTo>
                <a:lnTo>
                  <a:pt x="0" y="19"/>
                </a:lnTo>
                <a:lnTo>
                  <a:pt x="54" y="12"/>
                </a:lnTo>
                <a:lnTo>
                  <a:pt x="0" y="0"/>
                </a:lnTo>
              </a:path>
            </a:pathLst>
          </a:custGeom>
          <a:noFill/>
          <a:ln w="6350">
            <a:solidFill>
              <a:srgbClr val="000000"/>
            </a:solidFill>
            <a:prstDash val="solid"/>
            <a:round/>
            <a:headEnd/>
            <a:tailEnd/>
          </a:ln>
        </p:spPr>
        <p:txBody>
          <a:bodyPr/>
          <a:lstStyle/>
          <a:p>
            <a:endParaRPr lang="en-IN"/>
          </a:p>
        </p:txBody>
      </p:sp>
      <p:sp>
        <p:nvSpPr>
          <p:cNvPr id="56425" name="Line 105"/>
          <p:cNvSpPr>
            <a:spLocks noChangeShapeType="1"/>
          </p:cNvSpPr>
          <p:nvPr/>
        </p:nvSpPr>
        <p:spPr bwMode="auto">
          <a:xfrm>
            <a:off x="3209925" y="3109913"/>
            <a:ext cx="6350" cy="1587"/>
          </a:xfrm>
          <a:prstGeom prst="line">
            <a:avLst/>
          </a:prstGeom>
          <a:noFill/>
          <a:ln w="0">
            <a:solidFill>
              <a:srgbClr val="000000"/>
            </a:solidFill>
            <a:round/>
            <a:headEnd/>
            <a:tailEnd/>
          </a:ln>
        </p:spPr>
        <p:txBody>
          <a:bodyPr/>
          <a:lstStyle/>
          <a:p>
            <a:endParaRPr lang="en-IN"/>
          </a:p>
        </p:txBody>
      </p:sp>
      <p:sp>
        <p:nvSpPr>
          <p:cNvPr id="56426" name="Line 106"/>
          <p:cNvSpPr>
            <a:spLocks noChangeShapeType="1"/>
          </p:cNvSpPr>
          <p:nvPr/>
        </p:nvSpPr>
        <p:spPr bwMode="auto">
          <a:xfrm>
            <a:off x="4391025" y="3109913"/>
            <a:ext cx="6350" cy="1587"/>
          </a:xfrm>
          <a:prstGeom prst="line">
            <a:avLst/>
          </a:prstGeom>
          <a:noFill/>
          <a:ln w="0">
            <a:solidFill>
              <a:srgbClr val="000000"/>
            </a:solidFill>
            <a:round/>
            <a:headEnd/>
            <a:tailEnd/>
          </a:ln>
        </p:spPr>
        <p:txBody>
          <a:bodyPr/>
          <a:lstStyle/>
          <a:p>
            <a:endParaRPr lang="en-IN"/>
          </a:p>
        </p:txBody>
      </p:sp>
      <p:sp>
        <p:nvSpPr>
          <p:cNvPr id="56427" name="Line 107"/>
          <p:cNvSpPr>
            <a:spLocks noChangeShapeType="1"/>
          </p:cNvSpPr>
          <p:nvPr/>
        </p:nvSpPr>
        <p:spPr bwMode="auto">
          <a:xfrm>
            <a:off x="4391025" y="3109913"/>
            <a:ext cx="6350" cy="1587"/>
          </a:xfrm>
          <a:prstGeom prst="line">
            <a:avLst/>
          </a:prstGeom>
          <a:noFill/>
          <a:ln w="0">
            <a:solidFill>
              <a:srgbClr val="000000"/>
            </a:solidFill>
            <a:round/>
            <a:headEnd/>
            <a:tailEnd/>
          </a:ln>
        </p:spPr>
        <p:txBody>
          <a:bodyPr/>
          <a:lstStyle/>
          <a:p>
            <a:endParaRPr lang="en-IN"/>
          </a:p>
        </p:txBody>
      </p:sp>
      <p:sp>
        <p:nvSpPr>
          <p:cNvPr id="56428" name="Line 108"/>
          <p:cNvSpPr>
            <a:spLocks noChangeShapeType="1"/>
          </p:cNvSpPr>
          <p:nvPr/>
        </p:nvSpPr>
        <p:spPr bwMode="auto">
          <a:xfrm flipV="1">
            <a:off x="2897188" y="4108450"/>
            <a:ext cx="1587" cy="22225"/>
          </a:xfrm>
          <a:prstGeom prst="line">
            <a:avLst/>
          </a:prstGeom>
          <a:noFill/>
          <a:ln w="0">
            <a:solidFill>
              <a:srgbClr val="000000"/>
            </a:solidFill>
            <a:round/>
            <a:headEnd/>
            <a:tailEnd/>
          </a:ln>
        </p:spPr>
        <p:txBody>
          <a:bodyPr/>
          <a:lstStyle/>
          <a:p>
            <a:endParaRPr lang="en-IN"/>
          </a:p>
        </p:txBody>
      </p:sp>
      <p:sp>
        <p:nvSpPr>
          <p:cNvPr id="56429" name="Line 109"/>
          <p:cNvSpPr>
            <a:spLocks noChangeShapeType="1"/>
          </p:cNvSpPr>
          <p:nvPr/>
        </p:nvSpPr>
        <p:spPr bwMode="auto">
          <a:xfrm flipV="1">
            <a:off x="4991100" y="4108450"/>
            <a:ext cx="1588" cy="22225"/>
          </a:xfrm>
          <a:prstGeom prst="line">
            <a:avLst/>
          </a:prstGeom>
          <a:noFill/>
          <a:ln w="0">
            <a:solidFill>
              <a:srgbClr val="000000"/>
            </a:solidFill>
            <a:round/>
            <a:headEnd/>
            <a:tailEnd/>
          </a:ln>
        </p:spPr>
        <p:txBody>
          <a:bodyPr/>
          <a:lstStyle/>
          <a:p>
            <a:endParaRPr lang="en-IN"/>
          </a:p>
        </p:txBody>
      </p:sp>
      <p:sp>
        <p:nvSpPr>
          <p:cNvPr id="56430" name="Line 110"/>
          <p:cNvSpPr>
            <a:spLocks noChangeShapeType="1"/>
          </p:cNvSpPr>
          <p:nvPr/>
        </p:nvSpPr>
        <p:spPr bwMode="auto">
          <a:xfrm>
            <a:off x="2989263" y="4149725"/>
            <a:ext cx="833437" cy="1588"/>
          </a:xfrm>
          <a:prstGeom prst="line">
            <a:avLst/>
          </a:prstGeom>
          <a:noFill/>
          <a:ln w="0">
            <a:solidFill>
              <a:srgbClr val="000000"/>
            </a:solidFill>
            <a:round/>
            <a:headEnd/>
            <a:tailEnd/>
          </a:ln>
        </p:spPr>
        <p:txBody>
          <a:bodyPr/>
          <a:lstStyle/>
          <a:p>
            <a:endParaRPr lang="en-IN"/>
          </a:p>
        </p:txBody>
      </p:sp>
      <p:sp>
        <p:nvSpPr>
          <p:cNvPr id="56431" name="Line 111"/>
          <p:cNvSpPr>
            <a:spLocks noChangeShapeType="1"/>
          </p:cNvSpPr>
          <p:nvPr/>
        </p:nvSpPr>
        <p:spPr bwMode="auto">
          <a:xfrm flipH="1">
            <a:off x="4071938" y="4149725"/>
            <a:ext cx="833437" cy="1588"/>
          </a:xfrm>
          <a:prstGeom prst="line">
            <a:avLst/>
          </a:prstGeom>
          <a:noFill/>
          <a:ln w="0">
            <a:solidFill>
              <a:srgbClr val="000000"/>
            </a:solidFill>
            <a:round/>
            <a:headEnd/>
            <a:tailEnd/>
          </a:ln>
        </p:spPr>
        <p:txBody>
          <a:bodyPr/>
          <a:lstStyle/>
          <a:p>
            <a:endParaRPr lang="en-IN"/>
          </a:p>
        </p:txBody>
      </p:sp>
      <p:sp>
        <p:nvSpPr>
          <p:cNvPr id="56432" name="Freeform 112"/>
          <p:cNvSpPr>
            <a:spLocks/>
          </p:cNvSpPr>
          <p:nvPr/>
        </p:nvSpPr>
        <p:spPr bwMode="auto">
          <a:xfrm>
            <a:off x="2897188" y="4137025"/>
            <a:ext cx="92075" cy="23813"/>
          </a:xfrm>
          <a:custGeom>
            <a:avLst/>
            <a:gdLst/>
            <a:ahLst/>
            <a:cxnLst>
              <a:cxn ang="0">
                <a:pos x="58" y="0"/>
              </a:cxn>
              <a:cxn ang="0">
                <a:pos x="58" y="15"/>
              </a:cxn>
              <a:cxn ang="0">
                <a:pos x="0" y="8"/>
              </a:cxn>
              <a:cxn ang="0">
                <a:pos x="58" y="0"/>
              </a:cxn>
            </a:cxnLst>
            <a:rect l="0" t="0" r="r" b="b"/>
            <a:pathLst>
              <a:path w="58" h="15">
                <a:moveTo>
                  <a:pt x="58" y="0"/>
                </a:moveTo>
                <a:lnTo>
                  <a:pt x="58" y="15"/>
                </a:lnTo>
                <a:lnTo>
                  <a:pt x="0" y="8"/>
                </a:lnTo>
                <a:lnTo>
                  <a:pt x="58" y="0"/>
                </a:lnTo>
                <a:close/>
              </a:path>
            </a:pathLst>
          </a:custGeom>
          <a:solidFill>
            <a:srgbClr val="000000"/>
          </a:solidFill>
          <a:ln w="9525">
            <a:noFill/>
            <a:round/>
            <a:headEnd/>
            <a:tailEnd/>
          </a:ln>
        </p:spPr>
        <p:txBody>
          <a:bodyPr/>
          <a:lstStyle/>
          <a:p>
            <a:endParaRPr lang="en-IN"/>
          </a:p>
        </p:txBody>
      </p:sp>
      <p:sp>
        <p:nvSpPr>
          <p:cNvPr id="56433" name="Freeform 113"/>
          <p:cNvSpPr>
            <a:spLocks/>
          </p:cNvSpPr>
          <p:nvPr/>
        </p:nvSpPr>
        <p:spPr bwMode="auto">
          <a:xfrm>
            <a:off x="2897188" y="4137025"/>
            <a:ext cx="92075" cy="23813"/>
          </a:xfrm>
          <a:custGeom>
            <a:avLst/>
            <a:gdLst/>
            <a:ahLst/>
            <a:cxnLst>
              <a:cxn ang="0">
                <a:pos x="58" y="0"/>
              </a:cxn>
              <a:cxn ang="0">
                <a:pos x="58" y="15"/>
              </a:cxn>
              <a:cxn ang="0">
                <a:pos x="0" y="8"/>
              </a:cxn>
              <a:cxn ang="0">
                <a:pos x="58" y="0"/>
              </a:cxn>
            </a:cxnLst>
            <a:rect l="0" t="0" r="r" b="b"/>
            <a:pathLst>
              <a:path w="58" h="15">
                <a:moveTo>
                  <a:pt x="58" y="0"/>
                </a:moveTo>
                <a:lnTo>
                  <a:pt x="58" y="15"/>
                </a:lnTo>
                <a:lnTo>
                  <a:pt x="0" y="8"/>
                </a:lnTo>
                <a:lnTo>
                  <a:pt x="58" y="0"/>
                </a:lnTo>
              </a:path>
            </a:pathLst>
          </a:custGeom>
          <a:noFill/>
          <a:ln w="6350">
            <a:solidFill>
              <a:srgbClr val="000000"/>
            </a:solidFill>
            <a:prstDash val="solid"/>
            <a:round/>
            <a:headEnd/>
            <a:tailEnd/>
          </a:ln>
        </p:spPr>
        <p:txBody>
          <a:bodyPr/>
          <a:lstStyle/>
          <a:p>
            <a:endParaRPr lang="en-IN"/>
          </a:p>
        </p:txBody>
      </p:sp>
      <p:sp>
        <p:nvSpPr>
          <p:cNvPr id="56434" name="Freeform 114"/>
          <p:cNvSpPr>
            <a:spLocks/>
          </p:cNvSpPr>
          <p:nvPr/>
        </p:nvSpPr>
        <p:spPr bwMode="auto">
          <a:xfrm>
            <a:off x="4905375" y="4137025"/>
            <a:ext cx="85725" cy="23813"/>
          </a:xfrm>
          <a:custGeom>
            <a:avLst/>
            <a:gdLst/>
            <a:ahLst/>
            <a:cxnLst>
              <a:cxn ang="0">
                <a:pos x="0" y="0"/>
              </a:cxn>
              <a:cxn ang="0">
                <a:pos x="0" y="15"/>
              </a:cxn>
              <a:cxn ang="0">
                <a:pos x="54" y="8"/>
              </a:cxn>
              <a:cxn ang="0">
                <a:pos x="0" y="0"/>
              </a:cxn>
            </a:cxnLst>
            <a:rect l="0" t="0" r="r" b="b"/>
            <a:pathLst>
              <a:path w="54" h="15">
                <a:moveTo>
                  <a:pt x="0" y="0"/>
                </a:moveTo>
                <a:lnTo>
                  <a:pt x="0" y="15"/>
                </a:lnTo>
                <a:lnTo>
                  <a:pt x="54" y="8"/>
                </a:lnTo>
                <a:lnTo>
                  <a:pt x="0" y="0"/>
                </a:lnTo>
                <a:close/>
              </a:path>
            </a:pathLst>
          </a:custGeom>
          <a:solidFill>
            <a:srgbClr val="000000"/>
          </a:solidFill>
          <a:ln w="9525">
            <a:noFill/>
            <a:round/>
            <a:headEnd/>
            <a:tailEnd/>
          </a:ln>
        </p:spPr>
        <p:txBody>
          <a:bodyPr/>
          <a:lstStyle/>
          <a:p>
            <a:endParaRPr lang="en-IN"/>
          </a:p>
        </p:txBody>
      </p:sp>
      <p:sp>
        <p:nvSpPr>
          <p:cNvPr id="56435" name="Rectangle 115"/>
          <p:cNvSpPr>
            <a:spLocks noChangeArrowheads="1"/>
          </p:cNvSpPr>
          <p:nvPr/>
        </p:nvSpPr>
        <p:spPr bwMode="auto">
          <a:xfrm>
            <a:off x="3856038" y="4049713"/>
            <a:ext cx="280987" cy="247650"/>
          </a:xfrm>
          <a:prstGeom prst="rect">
            <a:avLst/>
          </a:prstGeom>
          <a:noFill/>
          <a:ln w="9525">
            <a:noFill/>
            <a:miter lim="800000"/>
            <a:headEnd/>
            <a:tailEnd/>
          </a:ln>
        </p:spPr>
        <p:txBody>
          <a:bodyPr wrap="none" lIns="0" tIns="0" rIns="0" bIns="0">
            <a:spAutoFit/>
          </a:bodyPr>
          <a:lstStyle/>
          <a:p>
            <a:r>
              <a:rPr lang="en-US" sz="1400" baseline="0">
                <a:solidFill>
                  <a:srgbClr val="000000"/>
                </a:solidFill>
              </a:rPr>
              <a:t>W</a:t>
            </a:r>
            <a:endParaRPr lang="en-US" sz="2400" baseline="0">
              <a:latin typeface="Times New Roman" pitchFamily="18" charset="0"/>
            </a:endParaRPr>
          </a:p>
        </p:txBody>
      </p:sp>
      <p:sp>
        <p:nvSpPr>
          <p:cNvPr id="56436" name="Freeform 116"/>
          <p:cNvSpPr>
            <a:spLocks/>
          </p:cNvSpPr>
          <p:nvPr/>
        </p:nvSpPr>
        <p:spPr bwMode="auto">
          <a:xfrm>
            <a:off x="4905375" y="4137025"/>
            <a:ext cx="85725" cy="23813"/>
          </a:xfrm>
          <a:custGeom>
            <a:avLst/>
            <a:gdLst/>
            <a:ahLst/>
            <a:cxnLst>
              <a:cxn ang="0">
                <a:pos x="0" y="0"/>
              </a:cxn>
              <a:cxn ang="0">
                <a:pos x="0" y="15"/>
              </a:cxn>
              <a:cxn ang="0">
                <a:pos x="54" y="8"/>
              </a:cxn>
              <a:cxn ang="0">
                <a:pos x="0" y="0"/>
              </a:cxn>
            </a:cxnLst>
            <a:rect l="0" t="0" r="r" b="b"/>
            <a:pathLst>
              <a:path w="54" h="15">
                <a:moveTo>
                  <a:pt x="0" y="0"/>
                </a:moveTo>
                <a:lnTo>
                  <a:pt x="0" y="15"/>
                </a:lnTo>
                <a:lnTo>
                  <a:pt x="54" y="8"/>
                </a:lnTo>
                <a:lnTo>
                  <a:pt x="0" y="0"/>
                </a:lnTo>
              </a:path>
            </a:pathLst>
          </a:custGeom>
          <a:noFill/>
          <a:ln w="6350">
            <a:solidFill>
              <a:srgbClr val="000000"/>
            </a:solidFill>
            <a:prstDash val="solid"/>
            <a:round/>
            <a:headEnd/>
            <a:tailEnd/>
          </a:ln>
        </p:spPr>
        <p:txBody>
          <a:bodyPr/>
          <a:lstStyle/>
          <a:p>
            <a:endParaRPr lang="en-IN"/>
          </a:p>
        </p:txBody>
      </p:sp>
      <p:sp>
        <p:nvSpPr>
          <p:cNvPr id="56437" name="Line 117"/>
          <p:cNvSpPr>
            <a:spLocks noChangeShapeType="1"/>
          </p:cNvSpPr>
          <p:nvPr/>
        </p:nvSpPr>
        <p:spPr bwMode="auto">
          <a:xfrm>
            <a:off x="2897188" y="4149725"/>
            <a:ext cx="6350" cy="1588"/>
          </a:xfrm>
          <a:prstGeom prst="line">
            <a:avLst/>
          </a:prstGeom>
          <a:noFill/>
          <a:ln w="0">
            <a:solidFill>
              <a:srgbClr val="000000"/>
            </a:solidFill>
            <a:round/>
            <a:headEnd/>
            <a:tailEnd/>
          </a:ln>
        </p:spPr>
        <p:txBody>
          <a:bodyPr/>
          <a:lstStyle/>
          <a:p>
            <a:endParaRPr lang="en-IN"/>
          </a:p>
        </p:txBody>
      </p:sp>
      <p:sp>
        <p:nvSpPr>
          <p:cNvPr id="56438" name="Line 118"/>
          <p:cNvSpPr>
            <a:spLocks noChangeShapeType="1"/>
          </p:cNvSpPr>
          <p:nvPr/>
        </p:nvSpPr>
        <p:spPr bwMode="auto">
          <a:xfrm>
            <a:off x="4991100" y="4149725"/>
            <a:ext cx="6350" cy="1588"/>
          </a:xfrm>
          <a:prstGeom prst="line">
            <a:avLst/>
          </a:prstGeom>
          <a:noFill/>
          <a:ln w="0">
            <a:solidFill>
              <a:srgbClr val="000000"/>
            </a:solidFill>
            <a:round/>
            <a:headEnd/>
            <a:tailEnd/>
          </a:ln>
        </p:spPr>
        <p:txBody>
          <a:bodyPr/>
          <a:lstStyle/>
          <a:p>
            <a:endParaRPr lang="en-IN"/>
          </a:p>
        </p:txBody>
      </p:sp>
      <p:sp>
        <p:nvSpPr>
          <p:cNvPr id="56439" name="Rectangle 119"/>
          <p:cNvSpPr>
            <a:spLocks noChangeArrowheads="1"/>
          </p:cNvSpPr>
          <p:nvPr/>
        </p:nvSpPr>
        <p:spPr bwMode="auto">
          <a:xfrm>
            <a:off x="3881438" y="3114675"/>
            <a:ext cx="149225" cy="117475"/>
          </a:xfrm>
          <a:prstGeom prst="rect">
            <a:avLst/>
          </a:prstGeom>
          <a:noFill/>
          <a:ln w="9525">
            <a:noFill/>
            <a:miter lim="800000"/>
            <a:headEnd/>
            <a:tailEnd/>
          </a:ln>
        </p:spPr>
        <p:txBody>
          <a:bodyPr wrap="none" lIns="0" tIns="0" rIns="0" bIns="0">
            <a:spAutoFit/>
          </a:bodyPr>
          <a:lstStyle/>
          <a:p>
            <a:r>
              <a:rPr lang="en-US" sz="700" baseline="0">
                <a:solidFill>
                  <a:srgbClr val="000000"/>
                </a:solidFill>
              </a:rPr>
              <a:t>75</a:t>
            </a:r>
            <a:endParaRPr lang="en-US" sz="2400" baseline="0">
              <a:latin typeface="Times New Roman" pitchFamily="18" charset="0"/>
            </a:endParaRPr>
          </a:p>
        </p:txBody>
      </p:sp>
      <p:sp>
        <p:nvSpPr>
          <p:cNvPr id="56440" name="Rectangle 120"/>
          <p:cNvSpPr>
            <a:spLocks noChangeArrowheads="1"/>
          </p:cNvSpPr>
          <p:nvPr/>
        </p:nvSpPr>
        <p:spPr bwMode="auto">
          <a:xfrm>
            <a:off x="4051300" y="4184650"/>
            <a:ext cx="149225" cy="117475"/>
          </a:xfrm>
          <a:prstGeom prst="rect">
            <a:avLst/>
          </a:prstGeom>
          <a:noFill/>
          <a:ln w="9525">
            <a:noFill/>
            <a:miter lim="800000"/>
            <a:headEnd/>
            <a:tailEnd/>
          </a:ln>
        </p:spPr>
        <p:txBody>
          <a:bodyPr wrap="none" lIns="0" tIns="0" rIns="0" bIns="0">
            <a:spAutoFit/>
          </a:bodyPr>
          <a:lstStyle/>
          <a:p>
            <a:r>
              <a:rPr lang="en-US" sz="700" baseline="0">
                <a:solidFill>
                  <a:srgbClr val="000000"/>
                </a:solidFill>
              </a:rPr>
              <a:t>50</a:t>
            </a:r>
            <a:endParaRPr lang="en-US" sz="2400" baseline="0">
              <a:latin typeface="Times New Roman" pitchFamily="18" charset="0"/>
            </a:endParaRPr>
          </a:p>
        </p:txBody>
      </p:sp>
      <p:sp>
        <p:nvSpPr>
          <p:cNvPr id="56441" name="Rectangle 121"/>
          <p:cNvSpPr>
            <a:spLocks noChangeArrowheads="1"/>
          </p:cNvSpPr>
          <p:nvPr/>
        </p:nvSpPr>
        <p:spPr bwMode="auto">
          <a:xfrm>
            <a:off x="3549650" y="3375025"/>
            <a:ext cx="222250" cy="117475"/>
          </a:xfrm>
          <a:prstGeom prst="rect">
            <a:avLst/>
          </a:prstGeom>
          <a:noFill/>
          <a:ln w="9525">
            <a:noFill/>
            <a:miter lim="800000"/>
            <a:headEnd/>
            <a:tailEnd/>
          </a:ln>
        </p:spPr>
        <p:txBody>
          <a:bodyPr wrap="none" lIns="0" tIns="0" rIns="0" bIns="0">
            <a:spAutoFit/>
          </a:bodyPr>
          <a:lstStyle/>
          <a:p>
            <a:r>
              <a:rPr lang="en-US" sz="700" baseline="0">
                <a:solidFill>
                  <a:srgbClr val="000000"/>
                </a:solidFill>
              </a:rPr>
              <a:t>R75</a:t>
            </a:r>
            <a:endParaRPr lang="en-US" sz="2400" baseline="0">
              <a:latin typeface="Times New Roman" pitchFamily="18" charset="0"/>
            </a:endParaRPr>
          </a:p>
        </p:txBody>
      </p:sp>
      <p:sp>
        <p:nvSpPr>
          <p:cNvPr id="56442" name="Rectangle 122"/>
          <p:cNvSpPr>
            <a:spLocks noChangeArrowheads="1"/>
          </p:cNvSpPr>
          <p:nvPr/>
        </p:nvSpPr>
        <p:spPr bwMode="auto">
          <a:xfrm>
            <a:off x="3392488" y="4521200"/>
            <a:ext cx="222250" cy="117475"/>
          </a:xfrm>
          <a:prstGeom prst="rect">
            <a:avLst/>
          </a:prstGeom>
          <a:noFill/>
          <a:ln w="9525">
            <a:noFill/>
            <a:miter lim="800000"/>
            <a:headEnd/>
            <a:tailEnd/>
          </a:ln>
        </p:spPr>
        <p:txBody>
          <a:bodyPr wrap="none" lIns="0" tIns="0" rIns="0" bIns="0">
            <a:spAutoFit/>
          </a:bodyPr>
          <a:lstStyle/>
          <a:p>
            <a:r>
              <a:rPr lang="en-US" sz="700" baseline="0">
                <a:solidFill>
                  <a:srgbClr val="000000"/>
                </a:solidFill>
              </a:rPr>
              <a:t>R50</a:t>
            </a:r>
            <a:endParaRPr lang="en-US" sz="2400" baseline="0">
              <a:latin typeface="Times New Roman" pitchFamily="18" charset="0"/>
            </a:endParaRPr>
          </a:p>
        </p:txBody>
      </p:sp>
      <p:sp>
        <p:nvSpPr>
          <p:cNvPr id="56443" name="Line 123"/>
          <p:cNvSpPr>
            <a:spLocks noChangeShapeType="1"/>
          </p:cNvSpPr>
          <p:nvPr/>
        </p:nvSpPr>
        <p:spPr bwMode="auto">
          <a:xfrm>
            <a:off x="4991100" y="4149725"/>
            <a:ext cx="6350" cy="1588"/>
          </a:xfrm>
          <a:prstGeom prst="line">
            <a:avLst/>
          </a:prstGeom>
          <a:noFill/>
          <a:ln w="0">
            <a:solidFill>
              <a:srgbClr val="000000"/>
            </a:solidFill>
            <a:round/>
            <a:headEnd/>
            <a:tailEnd/>
          </a:ln>
        </p:spPr>
        <p:txBody>
          <a:bodyPr/>
          <a:lstStyle/>
          <a:p>
            <a:endParaRPr lang="en-IN"/>
          </a:p>
        </p:txBody>
      </p:sp>
      <p:sp>
        <p:nvSpPr>
          <p:cNvPr id="56444" name="Line 124"/>
          <p:cNvSpPr>
            <a:spLocks noChangeShapeType="1"/>
          </p:cNvSpPr>
          <p:nvPr/>
        </p:nvSpPr>
        <p:spPr bwMode="auto">
          <a:xfrm flipV="1">
            <a:off x="3157538" y="4805363"/>
            <a:ext cx="1382712" cy="41275"/>
          </a:xfrm>
          <a:prstGeom prst="line">
            <a:avLst/>
          </a:prstGeom>
          <a:noFill/>
          <a:ln w="0">
            <a:solidFill>
              <a:srgbClr val="000000"/>
            </a:solidFill>
            <a:round/>
            <a:headEnd/>
            <a:tailEnd/>
          </a:ln>
        </p:spPr>
        <p:txBody>
          <a:bodyPr/>
          <a:lstStyle/>
          <a:p>
            <a:endParaRPr lang="en-IN"/>
          </a:p>
        </p:txBody>
      </p:sp>
      <p:sp>
        <p:nvSpPr>
          <p:cNvPr id="56445" name="Line 125"/>
          <p:cNvSpPr>
            <a:spLocks noChangeShapeType="1"/>
          </p:cNvSpPr>
          <p:nvPr/>
        </p:nvSpPr>
        <p:spPr bwMode="auto">
          <a:xfrm>
            <a:off x="3209925" y="3090863"/>
            <a:ext cx="1588" cy="290512"/>
          </a:xfrm>
          <a:prstGeom prst="line">
            <a:avLst/>
          </a:prstGeom>
          <a:noFill/>
          <a:ln w="0">
            <a:solidFill>
              <a:srgbClr val="000000"/>
            </a:solidFill>
            <a:round/>
            <a:headEnd/>
            <a:tailEnd/>
          </a:ln>
        </p:spPr>
        <p:txBody>
          <a:bodyPr/>
          <a:lstStyle/>
          <a:p>
            <a:endParaRPr lang="en-IN"/>
          </a:p>
        </p:txBody>
      </p:sp>
      <p:sp>
        <p:nvSpPr>
          <p:cNvPr id="56446" name="Line 126"/>
          <p:cNvSpPr>
            <a:spLocks noChangeShapeType="1"/>
          </p:cNvSpPr>
          <p:nvPr/>
        </p:nvSpPr>
        <p:spPr bwMode="auto">
          <a:xfrm>
            <a:off x="3719513" y="3322638"/>
            <a:ext cx="1587" cy="58737"/>
          </a:xfrm>
          <a:prstGeom prst="line">
            <a:avLst/>
          </a:prstGeom>
          <a:noFill/>
          <a:ln w="0">
            <a:solidFill>
              <a:srgbClr val="000000"/>
            </a:solidFill>
            <a:round/>
            <a:headEnd/>
            <a:tailEnd/>
          </a:ln>
        </p:spPr>
        <p:txBody>
          <a:bodyPr/>
          <a:lstStyle/>
          <a:p>
            <a:endParaRPr lang="en-IN"/>
          </a:p>
        </p:txBody>
      </p:sp>
      <p:sp>
        <p:nvSpPr>
          <p:cNvPr id="56447" name="Line 127"/>
          <p:cNvSpPr>
            <a:spLocks noChangeShapeType="1"/>
          </p:cNvSpPr>
          <p:nvPr/>
        </p:nvSpPr>
        <p:spPr bwMode="auto">
          <a:xfrm>
            <a:off x="3295650" y="3340100"/>
            <a:ext cx="38100" cy="1588"/>
          </a:xfrm>
          <a:prstGeom prst="line">
            <a:avLst/>
          </a:prstGeom>
          <a:noFill/>
          <a:ln w="0">
            <a:solidFill>
              <a:srgbClr val="000000"/>
            </a:solidFill>
            <a:round/>
            <a:headEnd/>
            <a:tailEnd/>
          </a:ln>
        </p:spPr>
        <p:txBody>
          <a:bodyPr/>
          <a:lstStyle/>
          <a:p>
            <a:endParaRPr lang="en-IN"/>
          </a:p>
        </p:txBody>
      </p:sp>
      <p:sp>
        <p:nvSpPr>
          <p:cNvPr id="56448" name="Line 128"/>
          <p:cNvSpPr>
            <a:spLocks noChangeShapeType="1"/>
          </p:cNvSpPr>
          <p:nvPr/>
        </p:nvSpPr>
        <p:spPr bwMode="auto">
          <a:xfrm flipH="1">
            <a:off x="3589338" y="3340100"/>
            <a:ext cx="38100" cy="1588"/>
          </a:xfrm>
          <a:prstGeom prst="line">
            <a:avLst/>
          </a:prstGeom>
          <a:noFill/>
          <a:ln w="0">
            <a:solidFill>
              <a:srgbClr val="000000"/>
            </a:solidFill>
            <a:round/>
            <a:headEnd/>
            <a:tailEnd/>
          </a:ln>
        </p:spPr>
        <p:txBody>
          <a:bodyPr/>
          <a:lstStyle/>
          <a:p>
            <a:endParaRPr lang="en-IN"/>
          </a:p>
        </p:txBody>
      </p:sp>
      <p:sp>
        <p:nvSpPr>
          <p:cNvPr id="56449" name="Freeform 129"/>
          <p:cNvSpPr>
            <a:spLocks/>
          </p:cNvSpPr>
          <p:nvPr/>
        </p:nvSpPr>
        <p:spPr bwMode="auto">
          <a:xfrm>
            <a:off x="3209925" y="3327400"/>
            <a:ext cx="85725" cy="30163"/>
          </a:xfrm>
          <a:custGeom>
            <a:avLst/>
            <a:gdLst/>
            <a:ahLst/>
            <a:cxnLst>
              <a:cxn ang="0">
                <a:pos x="54" y="0"/>
              </a:cxn>
              <a:cxn ang="0">
                <a:pos x="54" y="19"/>
              </a:cxn>
              <a:cxn ang="0">
                <a:pos x="0" y="8"/>
              </a:cxn>
              <a:cxn ang="0">
                <a:pos x="54" y="0"/>
              </a:cxn>
            </a:cxnLst>
            <a:rect l="0" t="0" r="r" b="b"/>
            <a:pathLst>
              <a:path w="54" h="19">
                <a:moveTo>
                  <a:pt x="54" y="0"/>
                </a:moveTo>
                <a:lnTo>
                  <a:pt x="54" y="19"/>
                </a:lnTo>
                <a:lnTo>
                  <a:pt x="0" y="8"/>
                </a:lnTo>
                <a:lnTo>
                  <a:pt x="54" y="0"/>
                </a:lnTo>
                <a:close/>
              </a:path>
            </a:pathLst>
          </a:custGeom>
          <a:solidFill>
            <a:srgbClr val="000000"/>
          </a:solidFill>
          <a:ln w="9525">
            <a:noFill/>
            <a:round/>
            <a:headEnd/>
            <a:tailEnd/>
          </a:ln>
        </p:spPr>
        <p:txBody>
          <a:bodyPr/>
          <a:lstStyle/>
          <a:p>
            <a:endParaRPr lang="en-IN"/>
          </a:p>
        </p:txBody>
      </p:sp>
      <p:sp>
        <p:nvSpPr>
          <p:cNvPr id="56450" name="Freeform 130"/>
          <p:cNvSpPr>
            <a:spLocks/>
          </p:cNvSpPr>
          <p:nvPr/>
        </p:nvSpPr>
        <p:spPr bwMode="auto">
          <a:xfrm>
            <a:off x="3209925" y="3327400"/>
            <a:ext cx="85725" cy="30163"/>
          </a:xfrm>
          <a:custGeom>
            <a:avLst/>
            <a:gdLst/>
            <a:ahLst/>
            <a:cxnLst>
              <a:cxn ang="0">
                <a:pos x="54" y="0"/>
              </a:cxn>
              <a:cxn ang="0">
                <a:pos x="54" y="19"/>
              </a:cxn>
              <a:cxn ang="0">
                <a:pos x="0" y="8"/>
              </a:cxn>
              <a:cxn ang="0">
                <a:pos x="54" y="0"/>
              </a:cxn>
            </a:cxnLst>
            <a:rect l="0" t="0" r="r" b="b"/>
            <a:pathLst>
              <a:path w="54" h="19">
                <a:moveTo>
                  <a:pt x="54" y="0"/>
                </a:moveTo>
                <a:lnTo>
                  <a:pt x="54" y="19"/>
                </a:lnTo>
                <a:lnTo>
                  <a:pt x="0" y="8"/>
                </a:lnTo>
                <a:lnTo>
                  <a:pt x="54" y="0"/>
                </a:lnTo>
              </a:path>
            </a:pathLst>
          </a:custGeom>
          <a:noFill/>
          <a:ln w="6350">
            <a:solidFill>
              <a:srgbClr val="000000"/>
            </a:solidFill>
            <a:prstDash val="solid"/>
            <a:round/>
            <a:headEnd/>
            <a:tailEnd/>
          </a:ln>
        </p:spPr>
        <p:txBody>
          <a:bodyPr/>
          <a:lstStyle/>
          <a:p>
            <a:endParaRPr lang="en-IN"/>
          </a:p>
        </p:txBody>
      </p:sp>
      <p:sp>
        <p:nvSpPr>
          <p:cNvPr id="56451" name="Freeform 131"/>
          <p:cNvSpPr>
            <a:spLocks/>
          </p:cNvSpPr>
          <p:nvPr/>
        </p:nvSpPr>
        <p:spPr bwMode="auto">
          <a:xfrm>
            <a:off x="3627438" y="3327400"/>
            <a:ext cx="92075" cy="30163"/>
          </a:xfrm>
          <a:custGeom>
            <a:avLst/>
            <a:gdLst/>
            <a:ahLst/>
            <a:cxnLst>
              <a:cxn ang="0">
                <a:pos x="0" y="0"/>
              </a:cxn>
              <a:cxn ang="0">
                <a:pos x="0" y="19"/>
              </a:cxn>
              <a:cxn ang="0">
                <a:pos x="58" y="8"/>
              </a:cxn>
              <a:cxn ang="0">
                <a:pos x="0" y="0"/>
              </a:cxn>
            </a:cxnLst>
            <a:rect l="0" t="0" r="r" b="b"/>
            <a:pathLst>
              <a:path w="58" h="19">
                <a:moveTo>
                  <a:pt x="0" y="0"/>
                </a:moveTo>
                <a:lnTo>
                  <a:pt x="0" y="19"/>
                </a:lnTo>
                <a:lnTo>
                  <a:pt x="58" y="8"/>
                </a:lnTo>
                <a:lnTo>
                  <a:pt x="0" y="0"/>
                </a:lnTo>
                <a:close/>
              </a:path>
            </a:pathLst>
          </a:custGeom>
          <a:solidFill>
            <a:srgbClr val="000000"/>
          </a:solidFill>
          <a:ln w="9525">
            <a:noFill/>
            <a:round/>
            <a:headEnd/>
            <a:tailEnd/>
          </a:ln>
        </p:spPr>
        <p:txBody>
          <a:bodyPr/>
          <a:lstStyle/>
          <a:p>
            <a:endParaRPr lang="en-IN"/>
          </a:p>
        </p:txBody>
      </p:sp>
      <p:sp>
        <p:nvSpPr>
          <p:cNvPr id="56452" name="Rectangle 132"/>
          <p:cNvSpPr>
            <a:spLocks noChangeArrowheads="1"/>
          </p:cNvSpPr>
          <p:nvPr/>
        </p:nvSpPr>
        <p:spPr bwMode="auto">
          <a:xfrm>
            <a:off x="3367088" y="3240088"/>
            <a:ext cx="280987" cy="247650"/>
          </a:xfrm>
          <a:prstGeom prst="rect">
            <a:avLst/>
          </a:prstGeom>
          <a:noFill/>
          <a:ln w="9525">
            <a:noFill/>
            <a:miter lim="800000"/>
            <a:headEnd/>
            <a:tailEnd/>
          </a:ln>
        </p:spPr>
        <p:txBody>
          <a:bodyPr wrap="none" lIns="0" tIns="0" rIns="0" bIns="0">
            <a:spAutoFit/>
          </a:bodyPr>
          <a:lstStyle/>
          <a:p>
            <a:r>
              <a:rPr lang="en-US" sz="1400" baseline="0">
                <a:solidFill>
                  <a:srgbClr val="000000"/>
                </a:solidFill>
              </a:rPr>
              <a:t>W</a:t>
            </a:r>
            <a:endParaRPr lang="en-US" sz="2400" baseline="0">
              <a:latin typeface="Times New Roman" pitchFamily="18" charset="0"/>
            </a:endParaRPr>
          </a:p>
        </p:txBody>
      </p:sp>
      <p:sp>
        <p:nvSpPr>
          <p:cNvPr id="56453" name="Freeform 133"/>
          <p:cNvSpPr>
            <a:spLocks/>
          </p:cNvSpPr>
          <p:nvPr/>
        </p:nvSpPr>
        <p:spPr bwMode="auto">
          <a:xfrm>
            <a:off x="3627438" y="3327400"/>
            <a:ext cx="92075" cy="30163"/>
          </a:xfrm>
          <a:custGeom>
            <a:avLst/>
            <a:gdLst/>
            <a:ahLst/>
            <a:cxnLst>
              <a:cxn ang="0">
                <a:pos x="0" y="0"/>
              </a:cxn>
              <a:cxn ang="0">
                <a:pos x="0" y="19"/>
              </a:cxn>
              <a:cxn ang="0">
                <a:pos x="58" y="8"/>
              </a:cxn>
              <a:cxn ang="0">
                <a:pos x="0" y="0"/>
              </a:cxn>
            </a:cxnLst>
            <a:rect l="0" t="0" r="r" b="b"/>
            <a:pathLst>
              <a:path w="58" h="19">
                <a:moveTo>
                  <a:pt x="0" y="0"/>
                </a:moveTo>
                <a:lnTo>
                  <a:pt x="0" y="19"/>
                </a:lnTo>
                <a:lnTo>
                  <a:pt x="58" y="8"/>
                </a:lnTo>
                <a:lnTo>
                  <a:pt x="0" y="0"/>
                </a:lnTo>
              </a:path>
            </a:pathLst>
          </a:custGeom>
          <a:noFill/>
          <a:ln w="6350">
            <a:solidFill>
              <a:srgbClr val="000000"/>
            </a:solidFill>
            <a:prstDash val="solid"/>
            <a:round/>
            <a:headEnd/>
            <a:tailEnd/>
          </a:ln>
        </p:spPr>
        <p:txBody>
          <a:bodyPr/>
          <a:lstStyle/>
          <a:p>
            <a:endParaRPr lang="en-IN"/>
          </a:p>
        </p:txBody>
      </p:sp>
      <p:sp>
        <p:nvSpPr>
          <p:cNvPr id="56454" name="Line 134"/>
          <p:cNvSpPr>
            <a:spLocks noChangeShapeType="1"/>
          </p:cNvSpPr>
          <p:nvPr/>
        </p:nvSpPr>
        <p:spPr bwMode="auto">
          <a:xfrm>
            <a:off x="3209925" y="3073400"/>
            <a:ext cx="6350" cy="1588"/>
          </a:xfrm>
          <a:prstGeom prst="line">
            <a:avLst/>
          </a:prstGeom>
          <a:noFill/>
          <a:ln w="0">
            <a:solidFill>
              <a:srgbClr val="000000"/>
            </a:solidFill>
            <a:round/>
            <a:headEnd/>
            <a:tailEnd/>
          </a:ln>
        </p:spPr>
        <p:txBody>
          <a:bodyPr/>
          <a:lstStyle/>
          <a:p>
            <a:endParaRPr lang="en-IN"/>
          </a:p>
        </p:txBody>
      </p:sp>
      <p:sp>
        <p:nvSpPr>
          <p:cNvPr id="56455" name="Line 135"/>
          <p:cNvSpPr>
            <a:spLocks noChangeShapeType="1"/>
          </p:cNvSpPr>
          <p:nvPr/>
        </p:nvSpPr>
        <p:spPr bwMode="auto">
          <a:xfrm>
            <a:off x="3719513" y="3298825"/>
            <a:ext cx="6350" cy="1588"/>
          </a:xfrm>
          <a:prstGeom prst="line">
            <a:avLst/>
          </a:prstGeom>
          <a:noFill/>
          <a:ln w="0">
            <a:solidFill>
              <a:srgbClr val="000000"/>
            </a:solidFill>
            <a:round/>
            <a:headEnd/>
            <a:tailEnd/>
          </a:ln>
        </p:spPr>
        <p:txBody>
          <a:bodyPr/>
          <a:lstStyle/>
          <a:p>
            <a:endParaRPr lang="en-IN"/>
          </a:p>
        </p:txBody>
      </p:sp>
      <p:sp>
        <p:nvSpPr>
          <p:cNvPr id="56456" name="Line 136"/>
          <p:cNvSpPr>
            <a:spLocks noChangeShapeType="1"/>
          </p:cNvSpPr>
          <p:nvPr/>
        </p:nvSpPr>
        <p:spPr bwMode="auto">
          <a:xfrm>
            <a:off x="3719513" y="3340100"/>
            <a:ext cx="6350" cy="1588"/>
          </a:xfrm>
          <a:prstGeom prst="line">
            <a:avLst/>
          </a:prstGeom>
          <a:noFill/>
          <a:ln w="0">
            <a:solidFill>
              <a:srgbClr val="000000"/>
            </a:solidFill>
            <a:round/>
            <a:headEnd/>
            <a:tailEnd/>
          </a:ln>
        </p:spPr>
        <p:txBody>
          <a:bodyPr/>
          <a:lstStyle/>
          <a:p>
            <a:endParaRPr lang="en-IN"/>
          </a:p>
        </p:txBody>
      </p:sp>
      <p:sp>
        <p:nvSpPr>
          <p:cNvPr id="56457" name="Line 137"/>
          <p:cNvSpPr>
            <a:spLocks noChangeShapeType="1"/>
          </p:cNvSpPr>
          <p:nvPr/>
        </p:nvSpPr>
        <p:spPr bwMode="auto">
          <a:xfrm>
            <a:off x="2903538" y="4173538"/>
            <a:ext cx="1587" cy="360362"/>
          </a:xfrm>
          <a:prstGeom prst="line">
            <a:avLst/>
          </a:prstGeom>
          <a:noFill/>
          <a:ln w="0">
            <a:solidFill>
              <a:srgbClr val="000000"/>
            </a:solidFill>
            <a:round/>
            <a:headEnd/>
            <a:tailEnd/>
          </a:ln>
        </p:spPr>
        <p:txBody>
          <a:bodyPr/>
          <a:lstStyle/>
          <a:p>
            <a:endParaRPr lang="en-IN"/>
          </a:p>
        </p:txBody>
      </p:sp>
      <p:sp>
        <p:nvSpPr>
          <p:cNvPr id="56458" name="Line 138"/>
          <p:cNvSpPr>
            <a:spLocks noChangeShapeType="1"/>
          </p:cNvSpPr>
          <p:nvPr/>
        </p:nvSpPr>
        <p:spPr bwMode="auto">
          <a:xfrm>
            <a:off x="3713163" y="4414838"/>
            <a:ext cx="1587" cy="119062"/>
          </a:xfrm>
          <a:prstGeom prst="line">
            <a:avLst/>
          </a:prstGeom>
          <a:noFill/>
          <a:ln w="0">
            <a:solidFill>
              <a:srgbClr val="000000"/>
            </a:solidFill>
            <a:round/>
            <a:headEnd/>
            <a:tailEnd/>
          </a:ln>
        </p:spPr>
        <p:txBody>
          <a:bodyPr/>
          <a:lstStyle/>
          <a:p>
            <a:endParaRPr lang="en-IN"/>
          </a:p>
        </p:txBody>
      </p:sp>
      <p:sp>
        <p:nvSpPr>
          <p:cNvPr id="56459" name="Line 139"/>
          <p:cNvSpPr>
            <a:spLocks noChangeShapeType="1"/>
          </p:cNvSpPr>
          <p:nvPr/>
        </p:nvSpPr>
        <p:spPr bwMode="auto">
          <a:xfrm>
            <a:off x="2989263" y="4492625"/>
            <a:ext cx="195262" cy="1588"/>
          </a:xfrm>
          <a:prstGeom prst="line">
            <a:avLst/>
          </a:prstGeom>
          <a:noFill/>
          <a:ln w="0">
            <a:solidFill>
              <a:srgbClr val="000000"/>
            </a:solidFill>
            <a:round/>
            <a:headEnd/>
            <a:tailEnd/>
          </a:ln>
        </p:spPr>
        <p:txBody>
          <a:bodyPr/>
          <a:lstStyle/>
          <a:p>
            <a:endParaRPr lang="en-IN"/>
          </a:p>
        </p:txBody>
      </p:sp>
      <p:sp>
        <p:nvSpPr>
          <p:cNvPr id="56460" name="Line 140"/>
          <p:cNvSpPr>
            <a:spLocks noChangeShapeType="1"/>
          </p:cNvSpPr>
          <p:nvPr/>
        </p:nvSpPr>
        <p:spPr bwMode="auto">
          <a:xfrm flipH="1">
            <a:off x="3432175" y="4492625"/>
            <a:ext cx="195263" cy="1588"/>
          </a:xfrm>
          <a:prstGeom prst="line">
            <a:avLst/>
          </a:prstGeom>
          <a:noFill/>
          <a:ln w="0">
            <a:solidFill>
              <a:srgbClr val="000000"/>
            </a:solidFill>
            <a:round/>
            <a:headEnd/>
            <a:tailEnd/>
          </a:ln>
        </p:spPr>
        <p:txBody>
          <a:bodyPr/>
          <a:lstStyle/>
          <a:p>
            <a:endParaRPr lang="en-IN"/>
          </a:p>
        </p:txBody>
      </p:sp>
      <p:sp>
        <p:nvSpPr>
          <p:cNvPr id="56461" name="Freeform 141"/>
          <p:cNvSpPr>
            <a:spLocks/>
          </p:cNvSpPr>
          <p:nvPr/>
        </p:nvSpPr>
        <p:spPr bwMode="auto">
          <a:xfrm>
            <a:off x="2903538" y="4479925"/>
            <a:ext cx="85725" cy="23813"/>
          </a:xfrm>
          <a:custGeom>
            <a:avLst/>
            <a:gdLst/>
            <a:ahLst/>
            <a:cxnLst>
              <a:cxn ang="0">
                <a:pos x="54" y="0"/>
              </a:cxn>
              <a:cxn ang="0">
                <a:pos x="54" y="15"/>
              </a:cxn>
              <a:cxn ang="0">
                <a:pos x="0" y="8"/>
              </a:cxn>
              <a:cxn ang="0">
                <a:pos x="54" y="0"/>
              </a:cxn>
            </a:cxnLst>
            <a:rect l="0" t="0" r="r" b="b"/>
            <a:pathLst>
              <a:path w="54" h="15">
                <a:moveTo>
                  <a:pt x="54" y="0"/>
                </a:moveTo>
                <a:lnTo>
                  <a:pt x="54" y="15"/>
                </a:lnTo>
                <a:lnTo>
                  <a:pt x="0" y="8"/>
                </a:lnTo>
                <a:lnTo>
                  <a:pt x="54" y="0"/>
                </a:lnTo>
                <a:close/>
              </a:path>
            </a:pathLst>
          </a:custGeom>
          <a:solidFill>
            <a:srgbClr val="000000"/>
          </a:solidFill>
          <a:ln w="9525">
            <a:noFill/>
            <a:round/>
            <a:headEnd/>
            <a:tailEnd/>
          </a:ln>
        </p:spPr>
        <p:txBody>
          <a:bodyPr/>
          <a:lstStyle/>
          <a:p>
            <a:endParaRPr lang="en-IN"/>
          </a:p>
        </p:txBody>
      </p:sp>
      <p:sp>
        <p:nvSpPr>
          <p:cNvPr id="56462" name="Freeform 142"/>
          <p:cNvSpPr>
            <a:spLocks/>
          </p:cNvSpPr>
          <p:nvPr/>
        </p:nvSpPr>
        <p:spPr bwMode="auto">
          <a:xfrm>
            <a:off x="2903538" y="4479925"/>
            <a:ext cx="85725" cy="23813"/>
          </a:xfrm>
          <a:custGeom>
            <a:avLst/>
            <a:gdLst/>
            <a:ahLst/>
            <a:cxnLst>
              <a:cxn ang="0">
                <a:pos x="54" y="0"/>
              </a:cxn>
              <a:cxn ang="0">
                <a:pos x="54" y="15"/>
              </a:cxn>
              <a:cxn ang="0">
                <a:pos x="0" y="8"/>
              </a:cxn>
              <a:cxn ang="0">
                <a:pos x="54" y="0"/>
              </a:cxn>
            </a:cxnLst>
            <a:rect l="0" t="0" r="r" b="b"/>
            <a:pathLst>
              <a:path w="54" h="15">
                <a:moveTo>
                  <a:pt x="54" y="0"/>
                </a:moveTo>
                <a:lnTo>
                  <a:pt x="54" y="15"/>
                </a:lnTo>
                <a:lnTo>
                  <a:pt x="0" y="8"/>
                </a:lnTo>
                <a:lnTo>
                  <a:pt x="54" y="0"/>
                </a:lnTo>
              </a:path>
            </a:pathLst>
          </a:custGeom>
          <a:noFill/>
          <a:ln w="6350">
            <a:solidFill>
              <a:srgbClr val="000000"/>
            </a:solidFill>
            <a:prstDash val="solid"/>
            <a:round/>
            <a:headEnd/>
            <a:tailEnd/>
          </a:ln>
        </p:spPr>
        <p:txBody>
          <a:bodyPr/>
          <a:lstStyle/>
          <a:p>
            <a:endParaRPr lang="en-IN"/>
          </a:p>
        </p:txBody>
      </p:sp>
      <p:sp>
        <p:nvSpPr>
          <p:cNvPr id="56463" name="Freeform 143"/>
          <p:cNvSpPr>
            <a:spLocks/>
          </p:cNvSpPr>
          <p:nvPr/>
        </p:nvSpPr>
        <p:spPr bwMode="auto">
          <a:xfrm>
            <a:off x="3627438" y="4479925"/>
            <a:ext cx="85725" cy="23813"/>
          </a:xfrm>
          <a:custGeom>
            <a:avLst/>
            <a:gdLst/>
            <a:ahLst/>
            <a:cxnLst>
              <a:cxn ang="0">
                <a:pos x="0" y="0"/>
              </a:cxn>
              <a:cxn ang="0">
                <a:pos x="0" y="15"/>
              </a:cxn>
              <a:cxn ang="0">
                <a:pos x="54" y="8"/>
              </a:cxn>
              <a:cxn ang="0">
                <a:pos x="0" y="0"/>
              </a:cxn>
            </a:cxnLst>
            <a:rect l="0" t="0" r="r" b="b"/>
            <a:pathLst>
              <a:path w="54" h="15">
                <a:moveTo>
                  <a:pt x="0" y="0"/>
                </a:moveTo>
                <a:lnTo>
                  <a:pt x="0" y="15"/>
                </a:lnTo>
                <a:lnTo>
                  <a:pt x="54" y="8"/>
                </a:lnTo>
                <a:lnTo>
                  <a:pt x="0" y="0"/>
                </a:lnTo>
                <a:close/>
              </a:path>
            </a:pathLst>
          </a:custGeom>
          <a:solidFill>
            <a:srgbClr val="000000"/>
          </a:solidFill>
          <a:ln w="9525">
            <a:noFill/>
            <a:round/>
            <a:headEnd/>
            <a:tailEnd/>
          </a:ln>
        </p:spPr>
        <p:txBody>
          <a:bodyPr/>
          <a:lstStyle/>
          <a:p>
            <a:endParaRPr lang="en-IN"/>
          </a:p>
        </p:txBody>
      </p:sp>
      <p:sp>
        <p:nvSpPr>
          <p:cNvPr id="56464" name="Rectangle 144"/>
          <p:cNvSpPr>
            <a:spLocks noChangeArrowheads="1"/>
          </p:cNvSpPr>
          <p:nvPr/>
        </p:nvSpPr>
        <p:spPr bwMode="auto">
          <a:xfrm>
            <a:off x="3216275" y="4391025"/>
            <a:ext cx="280988" cy="247650"/>
          </a:xfrm>
          <a:prstGeom prst="rect">
            <a:avLst/>
          </a:prstGeom>
          <a:noFill/>
          <a:ln w="9525">
            <a:noFill/>
            <a:miter lim="800000"/>
            <a:headEnd/>
            <a:tailEnd/>
          </a:ln>
        </p:spPr>
        <p:txBody>
          <a:bodyPr wrap="none" lIns="0" tIns="0" rIns="0" bIns="0">
            <a:spAutoFit/>
          </a:bodyPr>
          <a:lstStyle/>
          <a:p>
            <a:r>
              <a:rPr lang="en-US" sz="1400" baseline="0">
                <a:solidFill>
                  <a:srgbClr val="000000"/>
                </a:solidFill>
              </a:rPr>
              <a:t>W</a:t>
            </a:r>
            <a:endParaRPr lang="en-US" sz="2400" baseline="0">
              <a:latin typeface="Times New Roman" pitchFamily="18" charset="0"/>
            </a:endParaRPr>
          </a:p>
        </p:txBody>
      </p:sp>
      <p:sp>
        <p:nvSpPr>
          <p:cNvPr id="56465" name="Freeform 145"/>
          <p:cNvSpPr>
            <a:spLocks/>
          </p:cNvSpPr>
          <p:nvPr/>
        </p:nvSpPr>
        <p:spPr bwMode="auto">
          <a:xfrm>
            <a:off x="3627438" y="4479925"/>
            <a:ext cx="85725" cy="23813"/>
          </a:xfrm>
          <a:custGeom>
            <a:avLst/>
            <a:gdLst/>
            <a:ahLst/>
            <a:cxnLst>
              <a:cxn ang="0">
                <a:pos x="0" y="0"/>
              </a:cxn>
              <a:cxn ang="0">
                <a:pos x="0" y="15"/>
              </a:cxn>
              <a:cxn ang="0">
                <a:pos x="54" y="8"/>
              </a:cxn>
              <a:cxn ang="0">
                <a:pos x="0" y="0"/>
              </a:cxn>
            </a:cxnLst>
            <a:rect l="0" t="0" r="r" b="b"/>
            <a:pathLst>
              <a:path w="54" h="15">
                <a:moveTo>
                  <a:pt x="0" y="0"/>
                </a:moveTo>
                <a:lnTo>
                  <a:pt x="0" y="15"/>
                </a:lnTo>
                <a:lnTo>
                  <a:pt x="54" y="8"/>
                </a:lnTo>
                <a:lnTo>
                  <a:pt x="0" y="0"/>
                </a:lnTo>
              </a:path>
            </a:pathLst>
          </a:custGeom>
          <a:noFill/>
          <a:ln w="6350">
            <a:solidFill>
              <a:srgbClr val="000000"/>
            </a:solidFill>
            <a:prstDash val="solid"/>
            <a:round/>
            <a:headEnd/>
            <a:tailEnd/>
          </a:ln>
        </p:spPr>
        <p:txBody>
          <a:bodyPr/>
          <a:lstStyle/>
          <a:p>
            <a:endParaRPr lang="en-IN"/>
          </a:p>
        </p:txBody>
      </p:sp>
      <p:sp>
        <p:nvSpPr>
          <p:cNvPr id="56466" name="Line 146"/>
          <p:cNvSpPr>
            <a:spLocks noChangeShapeType="1"/>
          </p:cNvSpPr>
          <p:nvPr/>
        </p:nvSpPr>
        <p:spPr bwMode="auto">
          <a:xfrm>
            <a:off x="2903538" y="4149725"/>
            <a:ext cx="6350" cy="1588"/>
          </a:xfrm>
          <a:prstGeom prst="line">
            <a:avLst/>
          </a:prstGeom>
          <a:noFill/>
          <a:ln w="0">
            <a:solidFill>
              <a:srgbClr val="000000"/>
            </a:solidFill>
            <a:round/>
            <a:headEnd/>
            <a:tailEnd/>
          </a:ln>
        </p:spPr>
        <p:txBody>
          <a:bodyPr/>
          <a:lstStyle/>
          <a:p>
            <a:endParaRPr lang="en-IN"/>
          </a:p>
        </p:txBody>
      </p:sp>
      <p:sp>
        <p:nvSpPr>
          <p:cNvPr id="56467" name="Line 147"/>
          <p:cNvSpPr>
            <a:spLocks noChangeShapeType="1"/>
          </p:cNvSpPr>
          <p:nvPr/>
        </p:nvSpPr>
        <p:spPr bwMode="auto">
          <a:xfrm>
            <a:off x="3713163" y="4397375"/>
            <a:ext cx="6350" cy="1588"/>
          </a:xfrm>
          <a:prstGeom prst="line">
            <a:avLst/>
          </a:prstGeom>
          <a:noFill/>
          <a:ln w="0">
            <a:solidFill>
              <a:srgbClr val="000000"/>
            </a:solidFill>
            <a:round/>
            <a:headEnd/>
            <a:tailEnd/>
          </a:ln>
        </p:spPr>
        <p:txBody>
          <a:bodyPr/>
          <a:lstStyle/>
          <a:p>
            <a:endParaRPr lang="en-IN"/>
          </a:p>
        </p:txBody>
      </p:sp>
      <p:sp>
        <p:nvSpPr>
          <p:cNvPr id="56468" name="Line 148"/>
          <p:cNvSpPr>
            <a:spLocks noChangeShapeType="1"/>
          </p:cNvSpPr>
          <p:nvPr/>
        </p:nvSpPr>
        <p:spPr bwMode="auto">
          <a:xfrm>
            <a:off x="3713163" y="4492625"/>
            <a:ext cx="6350" cy="1588"/>
          </a:xfrm>
          <a:prstGeom prst="line">
            <a:avLst/>
          </a:prstGeom>
          <a:noFill/>
          <a:ln w="0">
            <a:solidFill>
              <a:srgbClr val="000000"/>
            </a:solidFill>
            <a:round/>
            <a:headEnd/>
            <a:tailEnd/>
          </a:ln>
        </p:spPr>
        <p:txBody>
          <a:bodyPr/>
          <a:lstStyle/>
          <a:p>
            <a:endParaRPr lang="en-IN"/>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SH-2"/>
          <p:cNvPicPr>
            <a:picLocks noChangeAspect="1" noChangeArrowheads="1"/>
          </p:cNvPicPr>
          <p:nvPr/>
        </p:nvPicPr>
        <p:blipFill>
          <a:blip r:embed="rId2" cstate="print"/>
          <a:srcRect l="41185" t="8104" r="27962" b="42966"/>
          <a:stretch>
            <a:fillRect/>
          </a:stretch>
        </p:blipFill>
        <p:spPr bwMode="auto">
          <a:xfrm>
            <a:off x="0" y="0"/>
            <a:ext cx="9144000" cy="6858000"/>
          </a:xfrm>
          <a:prstGeom prst="rect">
            <a:avLst/>
          </a:prstGeom>
          <a:noFill/>
        </p:spPr>
      </p:pic>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457200" y="274638"/>
            <a:ext cx="8229600" cy="944562"/>
          </a:xfrm>
        </p:spPr>
        <p:txBody>
          <a:bodyPr/>
          <a:lstStyle/>
          <a:p>
            <a:r>
              <a:rPr lang="en-US" b="1">
                <a:solidFill>
                  <a:srgbClr val="0070C0"/>
                </a:solidFill>
              </a:rPr>
              <a:t>Hydro meteorological zones</a:t>
            </a:r>
          </a:p>
        </p:txBody>
      </p:sp>
      <p:sp>
        <p:nvSpPr>
          <p:cNvPr id="102403" name="Rectangle 3"/>
          <p:cNvSpPr>
            <a:spLocks noGrp="1" noChangeArrowheads="1"/>
          </p:cNvSpPr>
          <p:nvPr>
            <p:ph sz="half" idx="4294967295"/>
          </p:nvPr>
        </p:nvSpPr>
        <p:spPr>
          <a:xfrm>
            <a:off x="533400" y="1524000"/>
            <a:ext cx="4714875" cy="4525963"/>
          </a:xfrm>
        </p:spPr>
        <p:txBody>
          <a:bodyPr/>
          <a:lstStyle/>
          <a:p>
            <a:pPr>
              <a:buFontTx/>
              <a:buNone/>
            </a:pPr>
            <a:r>
              <a:rPr lang="en-US" sz="2800" dirty="0"/>
              <a:t>	Use of flood estimation reports : </a:t>
            </a:r>
            <a:endParaRPr lang="en-US" sz="2800" dirty="0" smtClean="0"/>
          </a:p>
          <a:p>
            <a:pPr>
              <a:buFontTx/>
              <a:buNone/>
            </a:pPr>
            <a:r>
              <a:rPr lang="en-US" sz="2800" dirty="0" smtClean="0"/>
              <a:t>	The </a:t>
            </a:r>
            <a:r>
              <a:rPr lang="en-US" sz="2800" dirty="0"/>
              <a:t>country has been divided into </a:t>
            </a:r>
            <a:r>
              <a:rPr lang="en-US" sz="2800" b="1" dirty="0">
                <a:solidFill>
                  <a:srgbClr val="FF0000"/>
                </a:solidFill>
              </a:rPr>
              <a:t>7 hydro meteorological zones and 26 subzones </a:t>
            </a:r>
            <a:r>
              <a:rPr lang="en-US" sz="2800" b="1" dirty="0" smtClean="0">
                <a:solidFill>
                  <a:srgbClr val="FF0000"/>
                </a:solidFill>
              </a:rPr>
              <a:t>.</a:t>
            </a:r>
          </a:p>
          <a:p>
            <a:pPr>
              <a:buFontTx/>
              <a:buNone/>
            </a:pPr>
            <a:r>
              <a:rPr lang="en-US" sz="2800" b="1" dirty="0" smtClean="0">
                <a:solidFill>
                  <a:srgbClr val="FF0000"/>
                </a:solidFill>
              </a:rPr>
              <a:t>	</a:t>
            </a:r>
            <a:r>
              <a:rPr lang="en-US" sz="2800" dirty="0" smtClean="0"/>
              <a:t>F</a:t>
            </a:r>
            <a:r>
              <a:rPr lang="en-US" sz="2800" i="1" dirty="0" smtClean="0"/>
              <a:t>lood </a:t>
            </a:r>
            <a:r>
              <a:rPr lang="en-US" sz="2800" i="1" dirty="0"/>
              <a:t>estimation reports</a:t>
            </a:r>
            <a:r>
              <a:rPr lang="en-US" sz="2800" dirty="0"/>
              <a:t> have been published. (a joint work of CWC, RDSO, IMD, and MOST)</a:t>
            </a:r>
          </a:p>
        </p:txBody>
      </p:sp>
      <p:pic>
        <p:nvPicPr>
          <p:cNvPr id="102404" name="Picture 2" descr="C:\Documents and Settings\AKJ\Desktop\hydrology\2008-11 (Nov)\scan0001.jpg"/>
          <p:cNvPicPr>
            <a:picLocks noGrp="1" noChangeAspect="1" noChangeArrowheads="1"/>
          </p:cNvPicPr>
          <p:nvPr>
            <p:ph sz="half" idx="4294967295"/>
          </p:nvPr>
        </p:nvPicPr>
        <p:blipFill>
          <a:blip r:embed="rId2" cstate="print"/>
          <a:srcRect l="3947" t="1381" r="3288" b="1978"/>
          <a:stretch>
            <a:fillRect/>
          </a:stretch>
        </p:blipFill>
        <p:spPr>
          <a:xfrm>
            <a:off x="5181600" y="1524000"/>
            <a:ext cx="3040063" cy="4525963"/>
          </a:xfrm>
          <a:ln>
            <a:solidFill>
              <a:schemeClr val="tx1"/>
            </a:solidFill>
          </a:ln>
        </p:spPr>
      </p:pic>
    </p:spTree>
    <p:extLst>
      <p:ext uri="{BB962C8B-B14F-4D97-AF65-F5344CB8AC3E}">
        <p14:creationId xmlns:p14="http://schemas.microsoft.com/office/powerpoint/2010/main" xmlns="" val="3479763908"/>
      </p:ext>
    </p:extLst>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143000"/>
          </a:xfrm>
        </p:spPr>
        <p:txBody>
          <a:bodyPr/>
          <a:lstStyle/>
          <a:p>
            <a:pPr algn="l"/>
            <a:r>
              <a:rPr lang="en-US" sz="2800" dirty="0" smtClean="0">
                <a:solidFill>
                  <a:srgbClr val="FF00FF"/>
                </a:solidFill>
              </a:rPr>
              <a:t>Flood estimation method for catchments</a:t>
            </a:r>
            <a:br>
              <a:rPr lang="en-US" sz="2800" dirty="0" smtClean="0">
                <a:solidFill>
                  <a:srgbClr val="FF00FF"/>
                </a:solidFill>
              </a:rPr>
            </a:br>
            <a:r>
              <a:rPr lang="en-US" sz="2800" dirty="0" smtClean="0">
                <a:solidFill>
                  <a:srgbClr val="FF00FF"/>
                </a:solidFill>
              </a:rPr>
              <a:t> (25-2500 sqkm)</a:t>
            </a:r>
            <a:endParaRPr lang="en-US" sz="2800" dirty="0">
              <a:solidFill>
                <a:srgbClr val="FF00FF"/>
              </a:solidFill>
            </a:endParaRPr>
          </a:p>
        </p:txBody>
      </p:sp>
      <p:sp>
        <p:nvSpPr>
          <p:cNvPr id="3" name="Content Placeholder 2"/>
          <p:cNvSpPr>
            <a:spLocks noGrp="1"/>
          </p:cNvSpPr>
          <p:nvPr>
            <p:ph idx="1"/>
          </p:nvPr>
        </p:nvSpPr>
        <p:spPr>
          <a:xfrm>
            <a:off x="457200" y="2057400"/>
            <a:ext cx="7620000" cy="914400"/>
          </a:xfrm>
        </p:spPr>
        <p:txBody>
          <a:bodyPr/>
          <a:lstStyle/>
          <a:p>
            <a:pPr>
              <a:buNone/>
            </a:pPr>
            <a:r>
              <a:rPr lang="en-US" sz="2400" dirty="0" smtClean="0">
                <a:hlinkClick r:id="rId2" action="ppaction://hlinkfile"/>
              </a:rPr>
              <a:t>Detailed steps involved in working out flood discharge (Q50) based on SUH concept</a:t>
            </a:r>
            <a:endParaRPr lang="en-US" sz="2400" dirty="0"/>
          </a:p>
        </p:txBody>
      </p:sp>
      <p:sp>
        <p:nvSpPr>
          <p:cNvPr id="4" name="TextBox 3"/>
          <p:cNvSpPr txBox="1"/>
          <p:nvPr/>
        </p:nvSpPr>
        <p:spPr>
          <a:xfrm>
            <a:off x="838200" y="3200400"/>
            <a:ext cx="6781800" cy="2349361"/>
          </a:xfrm>
          <a:prstGeom prst="rect">
            <a:avLst/>
          </a:prstGeom>
          <a:noFill/>
        </p:spPr>
        <p:txBody>
          <a:bodyPr wrap="square" rtlCol="0">
            <a:spAutoFit/>
          </a:bodyPr>
          <a:lstStyle/>
          <a:p>
            <a:r>
              <a:rPr lang="en-US" sz="2400" b="1" dirty="0" smtClean="0">
                <a:solidFill>
                  <a:srgbClr val="FF0000"/>
                </a:solidFill>
                <a:hlinkClick r:id="rId3" action="ppaction://hlinkfile"/>
              </a:rPr>
              <a:t>1) Unit Hydrograph</a:t>
            </a:r>
            <a:endParaRPr lang="en-US" sz="2400" b="1" dirty="0" smtClean="0">
              <a:solidFill>
                <a:srgbClr val="FF0000"/>
              </a:solidFill>
            </a:endParaRPr>
          </a:p>
          <a:p>
            <a:endParaRPr lang="en-US" sz="2400" b="1" dirty="0" smtClean="0">
              <a:solidFill>
                <a:srgbClr val="FF0000"/>
              </a:solidFill>
            </a:endParaRPr>
          </a:p>
          <a:p>
            <a:r>
              <a:rPr lang="en-US" sz="2400" b="1" dirty="0" smtClean="0">
                <a:solidFill>
                  <a:srgbClr val="FF0000"/>
                </a:solidFill>
                <a:hlinkClick r:id="rId4" action="ppaction://hlinkfile"/>
              </a:rPr>
              <a:t>2) 50 year -24 hrs Rain fall  ( Plate-10 of the report)</a:t>
            </a:r>
            <a:endParaRPr lang="en-US" sz="2400" b="1" dirty="0" smtClean="0">
              <a:solidFill>
                <a:srgbClr val="FF0000"/>
              </a:solidFill>
            </a:endParaRPr>
          </a:p>
          <a:p>
            <a:endParaRPr lang="en-US" sz="2400" b="1" dirty="0" smtClean="0">
              <a:solidFill>
                <a:srgbClr val="FF0000"/>
              </a:solidFill>
            </a:endParaRPr>
          </a:p>
          <a:p>
            <a:r>
              <a:rPr lang="en-US" sz="2400" b="1" dirty="0" smtClean="0">
                <a:hlinkClick r:id="rId5" action="ppaction://hlinkfile"/>
              </a:rPr>
              <a:t>3) Ratio for given storm duration (Fig-10 of the Report)</a:t>
            </a:r>
            <a:endParaRPr lang="en-US" sz="2400" b="1" dirty="0" smtClean="0"/>
          </a:p>
          <a:p>
            <a:endParaRPr lang="en-US" sz="2400" b="1" dirty="0" smtClean="0">
              <a:solidFill>
                <a:srgbClr val="FF0000"/>
              </a:solidFill>
            </a:endParaRPr>
          </a:p>
          <a:p>
            <a:r>
              <a:rPr lang="en-US" sz="2400" b="1" dirty="0" smtClean="0">
                <a:solidFill>
                  <a:srgbClr val="FF0000"/>
                </a:solidFill>
                <a:hlinkClick r:id="rId6" action="ppaction://hlinkfile"/>
              </a:rPr>
              <a:t>4) Areal reduction factor ( Table A-3 of the Report)</a:t>
            </a:r>
            <a:endParaRPr lang="en-US" sz="2400" b="1" dirty="0" smtClean="0">
              <a:solidFill>
                <a:srgbClr val="FF0000"/>
              </a:solidFill>
            </a:endParaRPr>
          </a:p>
          <a:p>
            <a:endParaRPr lang="en-US" sz="2400" b="1" dirty="0" smtClean="0">
              <a:solidFill>
                <a:srgbClr val="FF0000"/>
              </a:solidFill>
            </a:endParaRPr>
          </a:p>
          <a:p>
            <a:r>
              <a:rPr lang="en-US" sz="2400" b="1" dirty="0" smtClean="0">
                <a:solidFill>
                  <a:srgbClr val="FF0000"/>
                </a:solidFill>
                <a:hlinkClick r:id="rId7" action="ppaction://hlinkfile"/>
              </a:rPr>
              <a:t>5) Time distribution of areal rainfall (Table A-02 of the Report</a:t>
            </a:r>
            <a:r>
              <a:rPr lang="en-US" sz="2400" b="1" dirty="0" smtClean="0">
                <a:hlinkClick r:id="rId7" action="ppaction://hlinkfile"/>
              </a:rPr>
              <a:t>) </a:t>
            </a:r>
            <a:endParaRPr lang="en-US" sz="2400" b="1" dirty="0"/>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92162"/>
          </a:xfrm>
        </p:spPr>
        <p:txBody>
          <a:bodyPr/>
          <a:lstStyle/>
          <a:p>
            <a:pPr algn="l"/>
            <a:r>
              <a:rPr lang="en-US" sz="2800" u="sng" dirty="0" smtClean="0">
                <a:solidFill>
                  <a:srgbClr val="FF00FF"/>
                </a:solidFill>
              </a:rPr>
              <a:t>Sample Example </a:t>
            </a:r>
            <a:endParaRPr lang="en-US" sz="2800" u="sng" dirty="0">
              <a:solidFill>
                <a:srgbClr val="FF00FF"/>
              </a:solidFill>
            </a:endParaRPr>
          </a:p>
        </p:txBody>
      </p:sp>
      <p:sp>
        <p:nvSpPr>
          <p:cNvPr id="3" name="Content Placeholder 2"/>
          <p:cNvSpPr>
            <a:spLocks noGrp="1"/>
          </p:cNvSpPr>
          <p:nvPr>
            <p:ph idx="1"/>
          </p:nvPr>
        </p:nvSpPr>
        <p:spPr>
          <a:xfrm>
            <a:off x="457200" y="1600201"/>
            <a:ext cx="5029200" cy="1828799"/>
          </a:xfrm>
        </p:spPr>
        <p:txBody>
          <a:bodyPr/>
          <a:lstStyle/>
          <a:p>
            <a:pPr>
              <a:buNone/>
            </a:pPr>
            <a:r>
              <a:rPr lang="en-US" sz="2400" dirty="0" smtClean="0"/>
              <a:t>A= 294 sqkm</a:t>
            </a:r>
          </a:p>
          <a:p>
            <a:pPr>
              <a:buNone/>
            </a:pPr>
            <a:r>
              <a:rPr lang="en-US" sz="2400" dirty="0" smtClean="0"/>
              <a:t>L= 43 km</a:t>
            </a:r>
          </a:p>
          <a:p>
            <a:pPr>
              <a:buNone/>
            </a:pPr>
            <a:r>
              <a:rPr lang="en-US" sz="2400" dirty="0" smtClean="0"/>
              <a:t>L</a:t>
            </a:r>
            <a:r>
              <a:rPr lang="en-US" sz="2400" baseline="-25000" dirty="0" smtClean="0"/>
              <a:t>c</a:t>
            </a:r>
            <a:r>
              <a:rPr lang="en-US" sz="2400" dirty="0" smtClean="0"/>
              <a:t>= 22.72 kms</a:t>
            </a:r>
          </a:p>
          <a:p>
            <a:pPr>
              <a:buNone/>
            </a:pPr>
            <a:r>
              <a:rPr lang="en-US" sz="2400" dirty="0" smtClean="0"/>
              <a:t>R50-24 hrs rain fall =17.5 cms</a:t>
            </a:r>
            <a:endParaRPr lang="en-US" sz="2400" dirty="0"/>
          </a:p>
        </p:txBody>
      </p:sp>
      <p:sp>
        <p:nvSpPr>
          <p:cNvPr id="4" name="TextBox 3"/>
          <p:cNvSpPr txBox="1"/>
          <p:nvPr/>
        </p:nvSpPr>
        <p:spPr>
          <a:xfrm>
            <a:off x="381000" y="3886200"/>
            <a:ext cx="8077200" cy="1815882"/>
          </a:xfrm>
          <a:prstGeom prst="rect">
            <a:avLst/>
          </a:prstGeom>
          <a:noFill/>
        </p:spPr>
        <p:txBody>
          <a:bodyPr wrap="square" rtlCol="0">
            <a:spAutoFit/>
          </a:bodyPr>
          <a:lstStyle/>
          <a:p>
            <a:r>
              <a:rPr lang="en-US" sz="2400" b="1" dirty="0" smtClean="0"/>
              <a:t>1) </a:t>
            </a:r>
            <a:r>
              <a:rPr lang="en-US" sz="2400" dirty="0" smtClean="0"/>
              <a:t>Ratio for 50 yr 7 hr rain fall duration = </a:t>
            </a:r>
            <a:r>
              <a:rPr lang="en-US" sz="2400" dirty="0" smtClean="0">
                <a:hlinkClick r:id="rId2" action="ppaction://hlinkfile"/>
              </a:rPr>
              <a:t>X</a:t>
            </a:r>
            <a:endParaRPr lang="en-US" sz="2400" dirty="0" smtClean="0"/>
          </a:p>
          <a:p>
            <a:r>
              <a:rPr lang="en-US" sz="2400" dirty="0" smtClean="0"/>
              <a:t>2) Reduction factor for areal rainfall =   </a:t>
            </a:r>
            <a:r>
              <a:rPr lang="en-US" sz="2400" dirty="0" smtClean="0">
                <a:hlinkClick r:id="rId3" action="ppaction://hlinkfile"/>
              </a:rPr>
              <a:t>Y</a:t>
            </a:r>
            <a:endParaRPr lang="en-US" sz="2400" dirty="0" smtClean="0"/>
          </a:p>
          <a:p>
            <a:r>
              <a:rPr lang="en-US" sz="2400" dirty="0" smtClean="0"/>
              <a:t>3) Time distribution for rain fall </a:t>
            </a:r>
            <a:r>
              <a:rPr lang="en-US" sz="2400" dirty="0" smtClean="0">
                <a:hlinkClick r:id="rId4" action="ppaction://hlinkfile"/>
              </a:rPr>
              <a:t>=  Z</a:t>
            </a:r>
            <a:endParaRPr lang="en-US" sz="2400" dirty="0" smtClean="0"/>
          </a:p>
          <a:p>
            <a:r>
              <a:rPr lang="en-US" sz="2400" dirty="0" smtClean="0"/>
              <a:t>4) Loss rate = 0.5 cm/hr</a:t>
            </a:r>
          </a:p>
          <a:p>
            <a:r>
              <a:rPr lang="en-US" sz="2400" dirty="0" smtClean="0"/>
              <a:t>5) Base flow = 0.05 x A</a:t>
            </a:r>
          </a:p>
          <a:p>
            <a:r>
              <a:rPr lang="en-US" sz="2400" dirty="0" smtClean="0">
                <a:hlinkClick r:id="rId5" action="ppaction://hlinkfile"/>
              </a:rPr>
              <a:t>6) Details of RL of river bed at diff locations</a:t>
            </a:r>
            <a:endParaRPr lang="en-US" sz="2400" dirty="0" smtClean="0"/>
          </a:p>
          <a:p>
            <a:endParaRPr lang="en-US" sz="2400" dirty="0"/>
          </a:p>
        </p:txBody>
      </p:sp>
      <p:sp>
        <p:nvSpPr>
          <p:cNvPr id="5" name="TextBox 4"/>
          <p:cNvSpPr txBox="1"/>
          <p:nvPr/>
        </p:nvSpPr>
        <p:spPr>
          <a:xfrm>
            <a:off x="5562600" y="381001"/>
            <a:ext cx="3352800" cy="3662541"/>
          </a:xfrm>
          <a:prstGeom prst="rect">
            <a:avLst/>
          </a:prstGeom>
          <a:noFill/>
        </p:spPr>
        <p:txBody>
          <a:bodyPr wrap="square" rtlCol="0">
            <a:spAutoFit/>
          </a:bodyPr>
          <a:lstStyle/>
          <a:p>
            <a:r>
              <a:rPr lang="en-US" sz="2000" baseline="0" dirty="0" err="1" smtClean="0"/>
              <a:t>i</a:t>
            </a:r>
            <a:r>
              <a:rPr lang="en-US" sz="2000" baseline="0" dirty="0" smtClean="0"/>
              <a:t>) Volume of runoff from 1 cm excess rainfall on catchment area A = </a:t>
            </a:r>
          </a:p>
          <a:p>
            <a:r>
              <a:rPr lang="en-US" sz="2000" baseline="0" dirty="0" smtClean="0"/>
              <a:t> </a:t>
            </a:r>
            <a:r>
              <a:rPr lang="en-US" sz="2000" baseline="0" dirty="0" smtClean="0">
                <a:solidFill>
                  <a:srgbClr val="0000FF"/>
                </a:solidFill>
              </a:rPr>
              <a:t>A x1000 x 1000 /100 m</a:t>
            </a:r>
            <a:r>
              <a:rPr lang="en-US" sz="2000" baseline="30000" dirty="0" smtClean="0">
                <a:solidFill>
                  <a:srgbClr val="0000FF"/>
                </a:solidFill>
              </a:rPr>
              <a:t>3</a:t>
            </a:r>
            <a:endParaRPr lang="en-US" sz="2000" baseline="0" dirty="0" smtClean="0">
              <a:solidFill>
                <a:srgbClr val="0000FF"/>
              </a:solidFill>
            </a:endParaRPr>
          </a:p>
          <a:p>
            <a:r>
              <a:rPr lang="en-US" sz="2000" baseline="0" dirty="0" smtClean="0"/>
              <a:t>ii) Volume of direct run off from SUH = </a:t>
            </a:r>
            <a:r>
              <a:rPr lang="en-US" sz="2000" baseline="0" dirty="0" smtClean="0">
                <a:solidFill>
                  <a:srgbClr val="0000FF"/>
                </a:solidFill>
              </a:rPr>
              <a:t>£Q x 60*60 m</a:t>
            </a:r>
            <a:r>
              <a:rPr lang="en-US" sz="2000" baseline="30000" dirty="0" smtClean="0">
                <a:solidFill>
                  <a:srgbClr val="0000FF"/>
                </a:solidFill>
              </a:rPr>
              <a:t>3</a:t>
            </a:r>
            <a:endParaRPr lang="en-US" sz="2000" baseline="0" dirty="0" smtClean="0">
              <a:solidFill>
                <a:srgbClr val="0000FF"/>
              </a:solidFill>
            </a:endParaRPr>
          </a:p>
          <a:p>
            <a:r>
              <a:rPr lang="en-US" sz="2000" baseline="0" dirty="0" smtClean="0">
                <a:solidFill>
                  <a:srgbClr val="0000FF"/>
                </a:solidFill>
              </a:rPr>
              <a:t> </a:t>
            </a:r>
          </a:p>
          <a:p>
            <a:r>
              <a:rPr lang="en-US" sz="2000" u="sng" baseline="0" dirty="0" smtClean="0"/>
              <a:t>Therefore</a:t>
            </a:r>
          </a:p>
          <a:p>
            <a:r>
              <a:rPr lang="en-US" sz="2000" b="1" baseline="0" dirty="0" smtClean="0">
                <a:solidFill>
                  <a:srgbClr val="0000FF"/>
                </a:solidFill>
              </a:rPr>
              <a:t>£Q =A/0.36</a:t>
            </a:r>
          </a:p>
          <a:p>
            <a:r>
              <a:rPr lang="en-US" sz="2000" b="1" baseline="0" dirty="0" smtClean="0">
                <a:solidFill>
                  <a:srgbClr val="FF3399"/>
                </a:solidFill>
              </a:rPr>
              <a:t>Sum total of UH ordinates is equal to A / 0.36</a:t>
            </a:r>
          </a:p>
          <a:p>
            <a:endParaRPr lang="en-US" dirty="0"/>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idx="4294967295"/>
          </p:nvPr>
        </p:nvSpPr>
        <p:spPr>
          <a:xfrm>
            <a:off x="2000250" y="357188"/>
            <a:ext cx="5486400" cy="566737"/>
          </a:xfrm>
        </p:spPr>
        <p:txBody>
          <a:bodyPr anchor="b"/>
          <a:lstStyle/>
          <a:p>
            <a:pPr algn="l"/>
            <a:r>
              <a:rPr lang="en-US" sz="2800" b="1" i="1" u="sng" dirty="0">
                <a:solidFill>
                  <a:srgbClr val="C00000"/>
                </a:solidFill>
              </a:rPr>
              <a:t>Catchment Parameters</a:t>
            </a:r>
          </a:p>
        </p:txBody>
      </p:sp>
      <p:pic>
        <p:nvPicPr>
          <p:cNvPr id="122883" name="Picture 4"/>
          <p:cNvPicPr>
            <a:picLocks noChangeAspect="1" noChangeArrowheads="1"/>
          </p:cNvPicPr>
          <p:nvPr/>
        </p:nvPicPr>
        <p:blipFill>
          <a:blip r:embed="rId2" cstate="print"/>
          <a:srcRect b="26077"/>
          <a:stretch>
            <a:fillRect/>
          </a:stretch>
        </p:blipFill>
        <p:spPr bwMode="auto">
          <a:xfrm>
            <a:off x="357188" y="1000125"/>
            <a:ext cx="4173537" cy="5040313"/>
          </a:xfrm>
          <a:prstGeom prst="rect">
            <a:avLst/>
          </a:prstGeom>
          <a:noFill/>
          <a:ln w="9525">
            <a:noFill/>
            <a:miter lim="800000"/>
            <a:headEnd/>
            <a:tailEnd/>
          </a:ln>
        </p:spPr>
      </p:pic>
      <p:grpSp>
        <p:nvGrpSpPr>
          <p:cNvPr id="122884" name="Group 16"/>
          <p:cNvGrpSpPr>
            <a:grpSpLocks/>
          </p:cNvGrpSpPr>
          <p:nvPr/>
        </p:nvGrpSpPr>
        <p:grpSpPr bwMode="auto">
          <a:xfrm>
            <a:off x="5214938" y="1500188"/>
            <a:ext cx="3500437" cy="428625"/>
            <a:chOff x="428628" y="0"/>
            <a:chExt cx="2040242" cy="147600"/>
          </a:xfrm>
        </p:grpSpPr>
        <p:sp>
          <p:nvSpPr>
            <p:cNvPr id="18" name="Rounded Rectangle 17"/>
            <p:cNvSpPr/>
            <p:nvPr/>
          </p:nvSpPr>
          <p:spPr>
            <a:xfrm>
              <a:off x="428628" y="0"/>
              <a:ext cx="2040242" cy="1476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436030" y="7106"/>
              <a:ext cx="2025438" cy="133387"/>
            </a:xfrm>
            <a:prstGeom prst="rect">
              <a:avLst/>
            </a:prstGeom>
          </p:spPr>
          <p:style>
            <a:lnRef idx="0">
              <a:scrgbClr r="0" g="0" b="0"/>
            </a:lnRef>
            <a:fillRef idx="0">
              <a:scrgbClr r="0" g="0" b="0"/>
            </a:fillRef>
            <a:effectRef idx="0">
              <a:scrgbClr r="0" g="0" b="0"/>
            </a:effectRef>
            <a:fontRef idx="minor">
              <a:schemeClr val="lt1"/>
            </a:fontRef>
          </p:style>
          <p:txBody>
            <a:bodyPr lIns="77116" tIns="0" rIns="77116" bIns="0" spcCol="1270" anchor="ctr"/>
            <a:lstStyle/>
            <a:p>
              <a:pPr algn="ctr" defTabSz="222250">
                <a:lnSpc>
                  <a:spcPct val="90000"/>
                </a:lnSpc>
                <a:spcAft>
                  <a:spcPct val="35000"/>
                </a:spcAft>
                <a:defRPr/>
              </a:pPr>
              <a:r>
                <a:rPr lang="en-US" baseline="0" dirty="0">
                  <a:solidFill>
                    <a:schemeClr val="tx1"/>
                  </a:solidFill>
                </a:rPr>
                <a:t>AREA OF CATCHMENT  -A</a:t>
              </a:r>
            </a:p>
          </p:txBody>
        </p:sp>
      </p:grpSp>
      <p:grpSp>
        <p:nvGrpSpPr>
          <p:cNvPr id="122887" name="Group 19"/>
          <p:cNvGrpSpPr>
            <a:grpSpLocks/>
          </p:cNvGrpSpPr>
          <p:nvPr/>
        </p:nvGrpSpPr>
        <p:grpSpPr bwMode="auto">
          <a:xfrm>
            <a:off x="5214938" y="3071813"/>
            <a:ext cx="3429000" cy="357187"/>
            <a:chOff x="145731" y="1617299"/>
            <a:chExt cx="2040242" cy="147600"/>
          </a:xfrm>
        </p:grpSpPr>
        <p:sp>
          <p:nvSpPr>
            <p:cNvPr id="21" name="Rounded Rectangle 20"/>
            <p:cNvSpPr/>
            <p:nvPr/>
          </p:nvSpPr>
          <p:spPr>
            <a:xfrm>
              <a:off x="145731" y="1617299"/>
              <a:ext cx="2040242" cy="1476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153287" y="1624515"/>
              <a:ext cx="2025129" cy="133168"/>
            </a:xfrm>
            <a:prstGeom prst="rect">
              <a:avLst/>
            </a:prstGeom>
          </p:spPr>
          <p:style>
            <a:lnRef idx="0">
              <a:scrgbClr r="0" g="0" b="0"/>
            </a:lnRef>
            <a:fillRef idx="0">
              <a:scrgbClr r="0" g="0" b="0"/>
            </a:fillRef>
            <a:effectRef idx="0">
              <a:scrgbClr r="0" g="0" b="0"/>
            </a:effectRef>
            <a:fontRef idx="minor">
              <a:schemeClr val="lt1"/>
            </a:fontRef>
          </p:style>
          <p:txBody>
            <a:bodyPr lIns="77116" tIns="0" rIns="77116" bIns="0" spcCol="1270" anchor="ctr"/>
            <a:lstStyle/>
            <a:p>
              <a:pPr algn="ctr" defTabSz="222250">
                <a:lnSpc>
                  <a:spcPct val="90000"/>
                </a:lnSpc>
                <a:spcAft>
                  <a:spcPct val="35000"/>
                </a:spcAft>
                <a:defRPr/>
              </a:pPr>
              <a:r>
                <a:rPr lang="en-US" sz="1600" baseline="0" dirty="0">
                  <a:solidFill>
                    <a:schemeClr val="tx1"/>
                  </a:solidFill>
                </a:rPr>
                <a:t>LENGTH OF LONGEST STREAM : L</a:t>
              </a:r>
            </a:p>
          </p:txBody>
        </p:sp>
      </p:grpSp>
      <p:grpSp>
        <p:nvGrpSpPr>
          <p:cNvPr id="122890" name="Group 22"/>
          <p:cNvGrpSpPr>
            <a:grpSpLocks/>
          </p:cNvGrpSpPr>
          <p:nvPr/>
        </p:nvGrpSpPr>
        <p:grpSpPr bwMode="auto">
          <a:xfrm>
            <a:off x="5214938" y="2214563"/>
            <a:ext cx="3500437" cy="500062"/>
            <a:chOff x="145731" y="1730700"/>
            <a:chExt cx="2040242" cy="147600"/>
          </a:xfrm>
        </p:grpSpPr>
        <p:sp>
          <p:nvSpPr>
            <p:cNvPr id="24" name="Rounded Rectangle 23"/>
            <p:cNvSpPr/>
            <p:nvPr/>
          </p:nvSpPr>
          <p:spPr>
            <a:xfrm>
              <a:off x="145731" y="1730700"/>
              <a:ext cx="2040242" cy="1476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153133" y="1737728"/>
              <a:ext cx="2025438" cy="133543"/>
            </a:xfrm>
            <a:prstGeom prst="rect">
              <a:avLst/>
            </a:prstGeom>
          </p:spPr>
          <p:style>
            <a:lnRef idx="0">
              <a:scrgbClr r="0" g="0" b="0"/>
            </a:lnRef>
            <a:fillRef idx="0">
              <a:scrgbClr r="0" g="0" b="0"/>
            </a:fillRef>
            <a:effectRef idx="0">
              <a:scrgbClr r="0" g="0" b="0"/>
            </a:effectRef>
            <a:fontRef idx="minor">
              <a:schemeClr val="lt1"/>
            </a:fontRef>
          </p:style>
          <p:txBody>
            <a:bodyPr lIns="77116" tIns="0" rIns="77116" bIns="0" spcCol="1270" anchor="ctr"/>
            <a:lstStyle/>
            <a:p>
              <a:pPr algn="ctr" defTabSz="222250">
                <a:lnSpc>
                  <a:spcPct val="90000"/>
                </a:lnSpc>
                <a:spcAft>
                  <a:spcPct val="35000"/>
                </a:spcAft>
                <a:defRPr/>
              </a:pPr>
              <a:r>
                <a:rPr lang="en-US" baseline="0" dirty="0">
                  <a:solidFill>
                    <a:schemeClr val="tx1"/>
                  </a:solidFill>
                </a:rPr>
                <a:t>CG OF THE CATCHMENT</a:t>
              </a:r>
              <a:r>
                <a:rPr lang="en-US" baseline="0" dirty="0"/>
                <a:t>  </a:t>
              </a:r>
            </a:p>
          </p:txBody>
        </p:sp>
      </p:grpSp>
      <p:grpSp>
        <p:nvGrpSpPr>
          <p:cNvPr id="122893" name="Group 25"/>
          <p:cNvGrpSpPr>
            <a:grpSpLocks/>
          </p:cNvGrpSpPr>
          <p:nvPr/>
        </p:nvGrpSpPr>
        <p:grpSpPr bwMode="auto">
          <a:xfrm>
            <a:off x="5214938" y="3786188"/>
            <a:ext cx="3500437" cy="714375"/>
            <a:chOff x="145731" y="1844099"/>
            <a:chExt cx="2082747" cy="147600"/>
          </a:xfrm>
        </p:grpSpPr>
        <p:sp>
          <p:nvSpPr>
            <p:cNvPr id="27" name="Rounded Rectangle 26"/>
            <p:cNvSpPr/>
            <p:nvPr/>
          </p:nvSpPr>
          <p:spPr>
            <a:xfrm>
              <a:off x="145731" y="1844099"/>
              <a:ext cx="2040242" cy="1476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p:nvPr/>
          </p:nvSpPr>
          <p:spPr>
            <a:xfrm>
              <a:off x="202404" y="1851315"/>
              <a:ext cx="2026074" cy="133168"/>
            </a:xfrm>
            <a:prstGeom prst="rect">
              <a:avLst/>
            </a:prstGeom>
          </p:spPr>
          <p:style>
            <a:lnRef idx="0">
              <a:scrgbClr r="0" g="0" b="0"/>
            </a:lnRef>
            <a:fillRef idx="0">
              <a:scrgbClr r="0" g="0" b="0"/>
            </a:fillRef>
            <a:effectRef idx="0">
              <a:scrgbClr r="0" g="0" b="0"/>
            </a:effectRef>
            <a:fontRef idx="minor">
              <a:schemeClr val="lt1"/>
            </a:fontRef>
          </p:style>
          <p:txBody>
            <a:bodyPr lIns="77116" tIns="0" rIns="77116" bIns="0" spcCol="1270" anchor="ctr"/>
            <a:lstStyle/>
            <a:p>
              <a:pPr algn="ctr" defTabSz="222250">
                <a:lnSpc>
                  <a:spcPct val="90000"/>
                </a:lnSpc>
                <a:spcAft>
                  <a:spcPct val="35000"/>
                </a:spcAft>
                <a:defRPr/>
              </a:pPr>
              <a:r>
                <a:rPr lang="en-US" sz="1400" baseline="0" dirty="0">
                  <a:solidFill>
                    <a:schemeClr val="tx1"/>
                  </a:solidFill>
                </a:rPr>
                <a:t>LENGTH OF STREAM FROM NEAREST TO CG TO THE BRIDGE SITE – Lc</a:t>
              </a:r>
            </a:p>
          </p:txBody>
        </p:sp>
      </p:grpSp>
      <p:grpSp>
        <p:nvGrpSpPr>
          <p:cNvPr id="122896" name="Group 28"/>
          <p:cNvGrpSpPr>
            <a:grpSpLocks/>
          </p:cNvGrpSpPr>
          <p:nvPr/>
        </p:nvGrpSpPr>
        <p:grpSpPr bwMode="auto">
          <a:xfrm>
            <a:off x="5214938" y="4857750"/>
            <a:ext cx="3429000" cy="571500"/>
            <a:chOff x="145731" y="1897559"/>
            <a:chExt cx="2040242" cy="236160"/>
          </a:xfrm>
        </p:grpSpPr>
        <p:sp>
          <p:nvSpPr>
            <p:cNvPr id="30" name="Rounded Rectangle 29"/>
            <p:cNvSpPr/>
            <p:nvPr/>
          </p:nvSpPr>
          <p:spPr>
            <a:xfrm>
              <a:off x="145731" y="1897559"/>
              <a:ext cx="2040242" cy="2361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157066" y="1909367"/>
              <a:ext cx="2017573" cy="212544"/>
            </a:xfrm>
            <a:prstGeom prst="rect">
              <a:avLst/>
            </a:prstGeom>
          </p:spPr>
          <p:style>
            <a:lnRef idx="0">
              <a:scrgbClr r="0" g="0" b="0"/>
            </a:lnRef>
            <a:fillRef idx="0">
              <a:scrgbClr r="0" g="0" b="0"/>
            </a:fillRef>
            <a:effectRef idx="0">
              <a:scrgbClr r="0" g="0" b="0"/>
            </a:effectRef>
            <a:fontRef idx="minor">
              <a:schemeClr val="lt1"/>
            </a:fontRef>
          </p:style>
          <p:txBody>
            <a:bodyPr lIns="77116" tIns="0" rIns="77116" bIns="0" spcCol="1270" anchor="ctr"/>
            <a:lstStyle/>
            <a:p>
              <a:pPr algn="ctr" defTabSz="355600">
                <a:lnSpc>
                  <a:spcPct val="90000"/>
                </a:lnSpc>
                <a:spcAft>
                  <a:spcPct val="35000"/>
                </a:spcAft>
                <a:defRPr/>
              </a:pPr>
              <a:r>
                <a:rPr lang="en-US" sz="1600" baseline="0" dirty="0">
                  <a:solidFill>
                    <a:schemeClr val="tx1"/>
                  </a:solidFill>
                </a:rPr>
                <a:t>EQ. OR STASTICAL STREAM </a:t>
              </a:r>
              <a:r>
                <a:rPr lang="en-US" sz="1600" baseline="0" dirty="0" smtClean="0">
                  <a:solidFill>
                    <a:schemeClr val="tx1"/>
                  </a:solidFill>
                </a:rPr>
                <a:t>SLOPE- S</a:t>
              </a:r>
              <a:endParaRPr lang="en-US" sz="1600" baseline="0" dirty="0">
                <a:solidFill>
                  <a:schemeClr val="tx1"/>
                </a:solidFill>
              </a:endParaRPr>
            </a:p>
          </p:txBody>
        </p:sp>
      </p:grpSp>
      <p:sp>
        <p:nvSpPr>
          <p:cNvPr id="38" name="Freeform 37"/>
          <p:cNvSpPr/>
          <p:nvPr/>
        </p:nvSpPr>
        <p:spPr>
          <a:xfrm>
            <a:off x="1690688" y="1703388"/>
            <a:ext cx="879475" cy="3852862"/>
          </a:xfrm>
          <a:custGeom>
            <a:avLst/>
            <a:gdLst>
              <a:gd name="connsiteX0" fmla="*/ 0 w 879763"/>
              <a:gd name="connsiteY0" fmla="*/ 0 h 3851564"/>
              <a:gd name="connsiteX1" fmla="*/ 554181 w 879763"/>
              <a:gd name="connsiteY1" fmla="*/ 969818 h 3851564"/>
              <a:gd name="connsiteX2" fmla="*/ 858981 w 879763"/>
              <a:gd name="connsiteY2" fmla="*/ 1967346 h 3851564"/>
              <a:gd name="connsiteX3" fmla="*/ 678872 w 879763"/>
              <a:gd name="connsiteY3" fmla="*/ 3851564 h 3851564"/>
              <a:gd name="connsiteX4" fmla="*/ 678872 w 879763"/>
              <a:gd name="connsiteY4" fmla="*/ 3851564 h 385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763" h="3851564">
                <a:moveTo>
                  <a:pt x="0" y="0"/>
                </a:moveTo>
                <a:cubicBezTo>
                  <a:pt x="205509" y="320963"/>
                  <a:pt x="411018" y="641927"/>
                  <a:pt x="554181" y="969818"/>
                </a:cubicBezTo>
                <a:cubicBezTo>
                  <a:pt x="697345" y="1297709"/>
                  <a:pt x="838199" y="1487055"/>
                  <a:pt x="858981" y="1967346"/>
                </a:cubicBezTo>
                <a:cubicBezTo>
                  <a:pt x="879763" y="2447637"/>
                  <a:pt x="678872" y="3851564"/>
                  <a:pt x="678872" y="3851564"/>
                </a:cubicBezTo>
                <a:lnTo>
                  <a:pt x="678872" y="3851564"/>
                </a:lnTo>
              </a:path>
            </a:pathLst>
          </a:cu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aseline="0"/>
          </a:p>
        </p:txBody>
      </p:sp>
      <p:sp>
        <p:nvSpPr>
          <p:cNvPr id="44" name="Freeform 43"/>
          <p:cNvSpPr/>
          <p:nvPr/>
        </p:nvSpPr>
        <p:spPr>
          <a:xfrm>
            <a:off x="2000250" y="3214688"/>
            <a:ext cx="198438" cy="2257425"/>
          </a:xfrm>
          <a:custGeom>
            <a:avLst/>
            <a:gdLst>
              <a:gd name="connsiteX0" fmla="*/ 27709 w 120072"/>
              <a:gd name="connsiteY0" fmla="*/ 0 h 2105890"/>
              <a:gd name="connsiteX1" fmla="*/ 110836 w 120072"/>
              <a:gd name="connsiteY1" fmla="*/ 540327 h 2105890"/>
              <a:gd name="connsiteX2" fmla="*/ 83127 w 120072"/>
              <a:gd name="connsiteY2" fmla="*/ 1011381 h 2105890"/>
              <a:gd name="connsiteX3" fmla="*/ 0 w 120072"/>
              <a:gd name="connsiteY3" fmla="*/ 2105890 h 2105890"/>
            </a:gdLst>
            <a:ahLst/>
            <a:cxnLst>
              <a:cxn ang="0">
                <a:pos x="connsiteX0" y="connsiteY0"/>
              </a:cxn>
              <a:cxn ang="0">
                <a:pos x="connsiteX1" y="connsiteY1"/>
              </a:cxn>
              <a:cxn ang="0">
                <a:pos x="connsiteX2" y="connsiteY2"/>
              </a:cxn>
              <a:cxn ang="0">
                <a:pos x="connsiteX3" y="connsiteY3"/>
              </a:cxn>
            </a:cxnLst>
            <a:rect l="l" t="t" r="r" b="b"/>
            <a:pathLst>
              <a:path w="120072" h="2105890">
                <a:moveTo>
                  <a:pt x="27709" y="0"/>
                </a:moveTo>
                <a:cubicBezTo>
                  <a:pt x="64654" y="185882"/>
                  <a:pt x="101600" y="371764"/>
                  <a:pt x="110836" y="540327"/>
                </a:cubicBezTo>
                <a:cubicBezTo>
                  <a:pt x="120072" y="708891"/>
                  <a:pt x="101600" y="750454"/>
                  <a:pt x="83127" y="1011381"/>
                </a:cubicBezTo>
                <a:cubicBezTo>
                  <a:pt x="64654" y="1272308"/>
                  <a:pt x="32327" y="1689099"/>
                  <a:pt x="0" y="2105890"/>
                </a:cubicBezTo>
              </a:path>
            </a:pathLst>
          </a:cu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aseline="0"/>
          </a:p>
        </p:txBody>
      </p:sp>
      <p:cxnSp>
        <p:nvCxnSpPr>
          <p:cNvPr id="46" name="Straight Connector 45"/>
          <p:cNvCxnSpPr/>
          <p:nvPr/>
        </p:nvCxnSpPr>
        <p:spPr>
          <a:xfrm>
            <a:off x="2143125" y="5572125"/>
            <a:ext cx="428625" cy="158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2571750" y="3143250"/>
            <a:ext cx="142875" cy="1428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aseline="0"/>
          </a:p>
        </p:txBody>
      </p:sp>
      <p:sp>
        <p:nvSpPr>
          <p:cNvPr id="122903" name="TextBox 49"/>
          <p:cNvSpPr txBox="1">
            <a:spLocks noChangeArrowheads="1"/>
          </p:cNvSpPr>
          <p:nvPr/>
        </p:nvSpPr>
        <p:spPr bwMode="auto">
          <a:xfrm>
            <a:off x="2571750" y="3357563"/>
            <a:ext cx="642938" cy="523875"/>
          </a:xfrm>
          <a:prstGeom prst="rect">
            <a:avLst/>
          </a:prstGeom>
          <a:noFill/>
          <a:ln w="9525">
            <a:noFill/>
            <a:miter lim="800000"/>
            <a:headEnd/>
            <a:tailEnd/>
          </a:ln>
        </p:spPr>
        <p:txBody>
          <a:bodyPr>
            <a:spAutoFit/>
          </a:bodyPr>
          <a:lstStyle/>
          <a:p>
            <a:r>
              <a:rPr lang="en-US" sz="2800" baseline="0">
                <a:solidFill>
                  <a:srgbClr val="FF0000"/>
                </a:solidFill>
                <a:cs typeface="Arial" charset="0"/>
              </a:rPr>
              <a:t>L</a:t>
            </a:r>
          </a:p>
        </p:txBody>
      </p:sp>
      <p:sp>
        <p:nvSpPr>
          <p:cNvPr id="122904" name="TextBox 50"/>
          <p:cNvSpPr txBox="1">
            <a:spLocks noChangeArrowheads="1"/>
          </p:cNvSpPr>
          <p:nvPr/>
        </p:nvSpPr>
        <p:spPr bwMode="auto">
          <a:xfrm>
            <a:off x="1571625" y="3643313"/>
            <a:ext cx="642938" cy="523875"/>
          </a:xfrm>
          <a:prstGeom prst="rect">
            <a:avLst/>
          </a:prstGeom>
          <a:noFill/>
          <a:ln w="9525">
            <a:noFill/>
            <a:miter lim="800000"/>
            <a:headEnd/>
            <a:tailEnd/>
          </a:ln>
        </p:spPr>
        <p:txBody>
          <a:bodyPr>
            <a:spAutoFit/>
          </a:bodyPr>
          <a:lstStyle/>
          <a:p>
            <a:r>
              <a:rPr lang="en-US" sz="2800" baseline="0" dirty="0">
                <a:solidFill>
                  <a:srgbClr val="FF0000"/>
                </a:solidFill>
                <a:cs typeface="Arial" charset="0"/>
              </a:rPr>
              <a:t>Lc</a:t>
            </a:r>
          </a:p>
        </p:txBody>
      </p:sp>
      <p:cxnSp>
        <p:nvCxnSpPr>
          <p:cNvPr id="53" name="Straight Connector 52"/>
          <p:cNvCxnSpPr/>
          <p:nvPr/>
        </p:nvCxnSpPr>
        <p:spPr>
          <a:xfrm rot="5400000">
            <a:off x="464344" y="2607469"/>
            <a:ext cx="4000500" cy="1928812"/>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071563" y="3143250"/>
            <a:ext cx="3071812" cy="7143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V="1">
            <a:off x="508793" y="2678907"/>
            <a:ext cx="4214813" cy="85725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flipV="1">
            <a:off x="2428875" y="5072063"/>
            <a:ext cx="285750" cy="71437"/>
          </a:xfrm>
          <a:prstGeom prst="straightConnector1">
            <a:avLst/>
          </a:prstGeom>
          <a:ln w="127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0800000" flipV="1">
            <a:off x="2343150" y="4102100"/>
            <a:ext cx="285750" cy="71438"/>
          </a:xfrm>
          <a:prstGeom prst="straightConnector1">
            <a:avLst/>
          </a:prstGeom>
          <a:ln w="127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0800000" flipV="1">
            <a:off x="2214563" y="2855913"/>
            <a:ext cx="285750" cy="71437"/>
          </a:xfrm>
          <a:prstGeom prst="straightConnector1">
            <a:avLst/>
          </a:prstGeom>
          <a:ln w="127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0800000" flipV="1">
            <a:off x="1817688" y="2041525"/>
            <a:ext cx="285750" cy="71438"/>
          </a:xfrm>
          <a:prstGeom prst="straightConnector1">
            <a:avLst/>
          </a:prstGeom>
          <a:ln w="127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0800000" flipV="1">
            <a:off x="1643063" y="1785938"/>
            <a:ext cx="285750" cy="71437"/>
          </a:xfrm>
          <a:prstGeom prst="straightConnector1">
            <a:avLst/>
          </a:prstGeom>
          <a:ln w="127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2714625" y="4929188"/>
            <a:ext cx="285750" cy="28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aseline="0" dirty="0">
                <a:solidFill>
                  <a:schemeClr val="tx1"/>
                </a:solidFill>
              </a:rPr>
              <a:t>1</a:t>
            </a:r>
          </a:p>
        </p:txBody>
      </p:sp>
      <p:sp>
        <p:nvSpPr>
          <p:cNvPr id="66" name="Oval 65"/>
          <p:cNvSpPr/>
          <p:nvPr/>
        </p:nvSpPr>
        <p:spPr>
          <a:xfrm>
            <a:off x="2571750" y="3973513"/>
            <a:ext cx="285750" cy="28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aseline="0" dirty="0">
                <a:solidFill>
                  <a:schemeClr val="tx1"/>
                </a:solidFill>
              </a:rPr>
              <a:t>2</a:t>
            </a:r>
          </a:p>
        </p:txBody>
      </p:sp>
      <p:sp>
        <p:nvSpPr>
          <p:cNvPr id="67" name="Oval 66"/>
          <p:cNvSpPr/>
          <p:nvPr/>
        </p:nvSpPr>
        <p:spPr>
          <a:xfrm>
            <a:off x="2428875" y="2714625"/>
            <a:ext cx="285750" cy="28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aseline="0" dirty="0">
                <a:solidFill>
                  <a:schemeClr val="tx1"/>
                </a:solidFill>
              </a:rPr>
              <a:t>3</a:t>
            </a:r>
          </a:p>
        </p:txBody>
      </p:sp>
      <p:sp>
        <p:nvSpPr>
          <p:cNvPr id="68" name="Oval 67"/>
          <p:cNvSpPr/>
          <p:nvPr/>
        </p:nvSpPr>
        <p:spPr>
          <a:xfrm>
            <a:off x="2071688" y="1857375"/>
            <a:ext cx="285750" cy="28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aseline="0" dirty="0">
                <a:solidFill>
                  <a:schemeClr val="tx1"/>
                </a:solidFill>
              </a:rPr>
              <a:t>4</a:t>
            </a:r>
          </a:p>
        </p:txBody>
      </p:sp>
      <p:sp>
        <p:nvSpPr>
          <p:cNvPr id="69" name="Oval 68"/>
          <p:cNvSpPr/>
          <p:nvPr/>
        </p:nvSpPr>
        <p:spPr>
          <a:xfrm>
            <a:off x="1857375" y="1571625"/>
            <a:ext cx="285750" cy="28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aseline="0" dirty="0">
                <a:solidFill>
                  <a:schemeClr val="tx1"/>
                </a:solidFill>
              </a:rPr>
              <a:t>5</a:t>
            </a:r>
          </a:p>
        </p:txBody>
      </p:sp>
      <p:sp>
        <p:nvSpPr>
          <p:cNvPr id="122918" name="AutoShape 2"/>
          <p:cNvSpPr>
            <a:spLocks noChangeAspect="1" noChangeArrowheads="1"/>
          </p:cNvSpPr>
          <p:nvPr/>
        </p:nvSpPr>
        <p:spPr bwMode="auto">
          <a:xfrm>
            <a:off x="357188" y="1000125"/>
            <a:ext cx="4173537" cy="5040313"/>
          </a:xfrm>
          <a:prstGeom prst="rect">
            <a:avLst/>
          </a:prstGeom>
          <a:noFill/>
          <a:ln w="9525">
            <a:noFill/>
            <a:miter lim="800000"/>
            <a:headEnd/>
            <a:tailEnd/>
          </a:ln>
        </p:spPr>
        <p:txBody>
          <a:bodyPr/>
          <a:lstStyle/>
          <a:p>
            <a:endParaRPr lang="en-US" baseline="0">
              <a:cs typeface="Arial" charset="0"/>
            </a:endParaRP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304800" y="990600"/>
            <a:ext cx="8458200" cy="4495800"/>
          </a:xfrm>
          <a:noFill/>
          <a:ln w="9525" cap="sq"/>
        </p:spPr>
        <p:txBody>
          <a:bodyPr/>
          <a:lstStyle/>
          <a:p>
            <a:pPr lvl="1">
              <a:lnSpc>
                <a:spcPct val="90000"/>
              </a:lnSpc>
              <a:buNone/>
            </a:pPr>
            <a:r>
              <a:rPr lang="en-US" sz="2400" dirty="0" smtClean="0">
                <a:latin typeface="Arial Narrow" pitchFamily="34" charset="0"/>
              </a:rPr>
              <a:t>	To provide for an adequate margin of safety against an abnormal flood of magnitude higher than the design discharge (Q), the foundation, protection works and training works except free board shall be designed for higher flood discharge. The magnitude of this discharge shall be computed by increasing design discharge (Q) estimated according to clause 4.2, by the percentage indicated below.</a:t>
            </a:r>
            <a:r>
              <a:rPr lang="en-US" sz="2400" dirty="0">
                <a:latin typeface="Arial Narrow" pitchFamily="34" charset="0"/>
              </a:rPr>
              <a:t>	</a:t>
            </a:r>
            <a:endParaRPr lang="en-US" sz="2400" dirty="0" smtClean="0">
              <a:latin typeface="Arial Narrow" pitchFamily="34" charset="0"/>
            </a:endParaRPr>
          </a:p>
          <a:p>
            <a:pPr lvl="1">
              <a:lnSpc>
                <a:spcPct val="90000"/>
              </a:lnSpc>
              <a:buFontTx/>
              <a:buNone/>
            </a:pPr>
            <a:r>
              <a:rPr lang="en-US" sz="2400" b="1" dirty="0" smtClean="0">
                <a:solidFill>
                  <a:srgbClr val="0000FF"/>
                </a:solidFill>
                <a:effectLst>
                  <a:outerShdw blurRad="88900" dist="50800" dir="5400000" algn="ctr" rotWithShape="0">
                    <a:schemeClr val="tx1">
                      <a:alpha val="99000"/>
                    </a:schemeClr>
                  </a:outerShdw>
                </a:effectLst>
              </a:rPr>
              <a:t>	</a:t>
            </a:r>
            <a:r>
              <a:rPr lang="en-US" sz="2400" u="sng" dirty="0" smtClean="0">
                <a:solidFill>
                  <a:srgbClr val="0000FF"/>
                </a:solidFill>
                <a:effectLst>
                  <a:outerShdw blurRad="88900" dist="50800" dir="5400000" algn="ctr" rotWithShape="0">
                    <a:schemeClr val="tx1">
                      <a:alpha val="99000"/>
                    </a:schemeClr>
                  </a:outerShdw>
                </a:effectLst>
              </a:rPr>
              <a:t>Catchment area</a:t>
            </a:r>
            <a:r>
              <a:rPr lang="en-US" sz="2400" dirty="0" smtClean="0"/>
              <a:t>		       </a:t>
            </a:r>
            <a:r>
              <a:rPr lang="en-US" sz="2400" u="sng" dirty="0" smtClean="0">
                <a:solidFill>
                  <a:srgbClr val="0000FF"/>
                </a:solidFill>
                <a:effectLst>
                  <a:outerShdw blurRad="38100" dist="38100" dir="2700000" algn="tl">
                    <a:srgbClr val="000000">
                      <a:alpha val="43137"/>
                    </a:srgbClr>
                  </a:outerShdw>
                </a:effectLst>
              </a:rPr>
              <a:t>Increase</a:t>
            </a:r>
          </a:p>
          <a:p>
            <a:pPr lvl="1">
              <a:lnSpc>
                <a:spcPct val="90000"/>
              </a:lnSpc>
              <a:buFontTx/>
              <a:buNone/>
            </a:pPr>
            <a:r>
              <a:rPr lang="en-US" sz="2400" dirty="0" smtClean="0"/>
              <a:t>	Up to  500 km</a:t>
            </a:r>
            <a:r>
              <a:rPr lang="en-US" sz="2400" baseline="30000" dirty="0" smtClean="0"/>
              <a:t>2</a:t>
            </a:r>
            <a:r>
              <a:rPr lang="en-US" sz="2400" dirty="0" smtClean="0"/>
              <a:t>                  :              30%</a:t>
            </a:r>
          </a:p>
          <a:p>
            <a:pPr lvl="1">
              <a:lnSpc>
                <a:spcPct val="90000"/>
              </a:lnSpc>
              <a:buFontTx/>
              <a:buNone/>
            </a:pPr>
            <a:r>
              <a:rPr lang="en-US" sz="2400" dirty="0" smtClean="0"/>
              <a:t>	&gt; 500 &amp; upto 5000 km</a:t>
            </a:r>
            <a:r>
              <a:rPr lang="en-US" sz="2400" baseline="30000" dirty="0" smtClean="0"/>
              <a:t>2</a:t>
            </a:r>
            <a:r>
              <a:rPr lang="en-US" sz="2400" dirty="0" smtClean="0"/>
              <a:t>     :              30% - 20%</a:t>
            </a:r>
          </a:p>
          <a:p>
            <a:pPr lvl="1">
              <a:lnSpc>
                <a:spcPct val="90000"/>
              </a:lnSpc>
              <a:buFontTx/>
              <a:buNone/>
            </a:pPr>
            <a:r>
              <a:rPr lang="en-US" sz="2400" dirty="0" smtClean="0"/>
              <a:t>	&gt; 5000 &amp; upto 25000 km</a:t>
            </a:r>
            <a:r>
              <a:rPr lang="en-US" sz="2400" baseline="30000" dirty="0" smtClean="0"/>
              <a:t>2</a:t>
            </a:r>
            <a:r>
              <a:rPr lang="en-US" sz="2400" dirty="0" smtClean="0"/>
              <a:t> :              20% - 10%</a:t>
            </a:r>
          </a:p>
          <a:p>
            <a:pPr lvl="1">
              <a:lnSpc>
                <a:spcPct val="90000"/>
              </a:lnSpc>
              <a:buFontTx/>
              <a:buNone/>
            </a:pPr>
            <a:r>
              <a:rPr lang="en-US" sz="2400" dirty="0" smtClean="0"/>
              <a:t>	&gt; 25000 km</a:t>
            </a:r>
            <a:r>
              <a:rPr lang="en-US" sz="2400" baseline="30000" dirty="0" smtClean="0"/>
              <a:t>2</a:t>
            </a:r>
            <a:r>
              <a:rPr lang="en-US" sz="2400" dirty="0" smtClean="0"/>
              <a:t>                  :                 Less than 10%</a:t>
            </a:r>
            <a:endParaRPr lang="en-US" sz="2400" dirty="0"/>
          </a:p>
        </p:txBody>
      </p:sp>
      <p:sp>
        <p:nvSpPr>
          <p:cNvPr id="4" name="TextBox 3"/>
          <p:cNvSpPr txBox="1"/>
          <p:nvPr/>
        </p:nvSpPr>
        <p:spPr>
          <a:xfrm>
            <a:off x="762000" y="457200"/>
            <a:ext cx="7543800" cy="350865"/>
          </a:xfrm>
          <a:prstGeom prst="rect">
            <a:avLst/>
          </a:prstGeom>
          <a:noFill/>
        </p:spPr>
        <p:txBody>
          <a:bodyPr wrap="square" rtlCol="0">
            <a:spAutoFit/>
          </a:bodyPr>
          <a:lstStyle/>
          <a:p>
            <a:pPr>
              <a:lnSpc>
                <a:spcPct val="90000"/>
              </a:lnSpc>
            </a:pPr>
            <a:r>
              <a:rPr lang="en-US" sz="2800" b="1" u="sng" dirty="0" smtClean="0">
                <a:solidFill>
                  <a:srgbClr val="FF00FF"/>
                </a:solidFill>
                <a:latin typeface="+mn-lt"/>
              </a:rPr>
              <a:t>Design discharge for foundation (Qf)  </a:t>
            </a:r>
            <a:r>
              <a:rPr lang="en-US" sz="2800" u="sng" dirty="0" smtClean="0">
                <a:solidFill>
                  <a:srgbClr val="FF00FF"/>
                </a:solidFill>
                <a:latin typeface="+mn-lt"/>
              </a:rPr>
              <a:t>   </a:t>
            </a:r>
            <a:r>
              <a:rPr lang="en-US" sz="2800" dirty="0" smtClean="0">
                <a:solidFill>
                  <a:srgbClr val="FF3399"/>
                </a:solidFill>
                <a:latin typeface="+mn-lt"/>
              </a:rPr>
              <a:t>( Para 4.4 S.S.C)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533400" y="914401"/>
            <a:ext cx="8229600" cy="2743200"/>
          </a:xfrm>
        </p:spPr>
        <p:txBody>
          <a:bodyPr/>
          <a:lstStyle/>
          <a:p>
            <a:pPr eaLnBrk="1" hangingPunct="1">
              <a:buNone/>
            </a:pPr>
            <a:r>
              <a:rPr lang="en-US" sz="2400" b="1" u="sng" dirty="0" smtClean="0">
                <a:solidFill>
                  <a:srgbClr val="0000CC"/>
                </a:solidFill>
              </a:rPr>
              <a:t>Various River Phases (Para 801)</a:t>
            </a:r>
          </a:p>
          <a:p>
            <a:pPr lvl="1" eaLnBrk="1" hangingPunct="1">
              <a:buFont typeface="Wingdings" pitchFamily="2" charset="2"/>
              <a:buChar char="Ø"/>
            </a:pPr>
            <a:r>
              <a:rPr lang="en-US" sz="2400" b="1" dirty="0" smtClean="0"/>
              <a:t>Upper Reaches (Mountainous)</a:t>
            </a:r>
          </a:p>
          <a:p>
            <a:pPr lvl="1" eaLnBrk="1" hangingPunct="1">
              <a:buFont typeface="Wingdings" pitchFamily="2" charset="2"/>
              <a:buChar char="Ø"/>
            </a:pPr>
            <a:r>
              <a:rPr lang="en-US" sz="2400" b="1" dirty="0" smtClean="0"/>
              <a:t>Sub-</a:t>
            </a:r>
            <a:r>
              <a:rPr lang="en-US" sz="2400" b="1" dirty="0" err="1" smtClean="0"/>
              <a:t>montane</a:t>
            </a:r>
            <a:r>
              <a:rPr lang="en-US" sz="2400" b="1" dirty="0" smtClean="0"/>
              <a:t> Reaches (Foot Hills)</a:t>
            </a:r>
          </a:p>
          <a:p>
            <a:pPr lvl="1" eaLnBrk="1" hangingPunct="1">
              <a:buFont typeface="Wingdings" pitchFamily="2" charset="2"/>
              <a:buChar char="Ø"/>
            </a:pPr>
            <a:r>
              <a:rPr lang="en-US" sz="2400" b="1" dirty="0" smtClean="0"/>
              <a:t>Quasi-Alluvial Reaches (Trough)</a:t>
            </a:r>
          </a:p>
          <a:p>
            <a:pPr lvl="1" eaLnBrk="1" hangingPunct="1">
              <a:buFont typeface="Wingdings" pitchFamily="2" charset="2"/>
              <a:buChar char="Ø"/>
            </a:pPr>
            <a:r>
              <a:rPr lang="en-US" sz="2400" b="1" dirty="0" smtClean="0"/>
              <a:t>Alluvial Reaches</a:t>
            </a:r>
          </a:p>
          <a:p>
            <a:pPr lvl="1" eaLnBrk="1" hangingPunct="1">
              <a:buFont typeface="Wingdings" pitchFamily="2" charset="2"/>
              <a:buChar char="Ø"/>
            </a:pPr>
            <a:r>
              <a:rPr lang="en-US" sz="2400" b="1" dirty="0" smtClean="0"/>
              <a:t>Tidal Reaches</a:t>
            </a:r>
          </a:p>
          <a:p>
            <a:pPr eaLnBrk="1" hangingPunct="1"/>
            <a:endParaRPr lang="en-US" dirty="0" smtClean="0">
              <a:solidFill>
                <a:srgbClr val="0000CC"/>
              </a:solidFill>
            </a:endParaRPr>
          </a:p>
        </p:txBody>
      </p:sp>
      <p:sp>
        <p:nvSpPr>
          <p:cNvPr id="4" name="TextBox 3"/>
          <p:cNvSpPr txBox="1"/>
          <p:nvPr/>
        </p:nvSpPr>
        <p:spPr>
          <a:xfrm>
            <a:off x="533400" y="3886200"/>
            <a:ext cx="5181600" cy="461665"/>
          </a:xfrm>
          <a:prstGeom prst="rect">
            <a:avLst/>
          </a:prstGeom>
          <a:noFill/>
        </p:spPr>
        <p:txBody>
          <a:bodyPr wrap="square" rtlCol="0">
            <a:spAutoFit/>
          </a:bodyPr>
          <a:lstStyle/>
          <a:p>
            <a:r>
              <a:rPr lang="en-US" sz="2400" b="1" u="sng" baseline="0" dirty="0" smtClean="0">
                <a:solidFill>
                  <a:srgbClr val="0000CC"/>
                </a:solidFill>
              </a:rPr>
              <a:t>Types of rivers</a:t>
            </a:r>
            <a:endParaRPr lang="en-US" sz="2400" u="sng" baseline="0" dirty="0"/>
          </a:p>
        </p:txBody>
      </p:sp>
      <p:sp>
        <p:nvSpPr>
          <p:cNvPr id="5" name="TextBox 4"/>
          <p:cNvSpPr txBox="1"/>
          <p:nvPr/>
        </p:nvSpPr>
        <p:spPr>
          <a:xfrm>
            <a:off x="685800" y="4495800"/>
            <a:ext cx="6705600" cy="2012859"/>
          </a:xfrm>
          <a:prstGeom prst="rect">
            <a:avLst/>
          </a:prstGeom>
          <a:noFill/>
        </p:spPr>
        <p:txBody>
          <a:bodyPr wrap="square" rtlCol="0">
            <a:spAutoFit/>
          </a:bodyPr>
          <a:lstStyle/>
          <a:p>
            <a:pPr marL="635000" indent="-635000" eaLnBrk="1" hangingPunct="1">
              <a:spcBef>
                <a:spcPct val="40000"/>
              </a:spcBef>
              <a:buFont typeface="Wingdings" pitchFamily="2" charset="2"/>
              <a:buChar char="v"/>
            </a:pPr>
            <a:r>
              <a:rPr lang="en-US" sz="2400" baseline="0" dirty="0" smtClean="0"/>
              <a:t>Hilly, sub-mountain, alluvial, coastal</a:t>
            </a:r>
          </a:p>
          <a:p>
            <a:pPr marL="635000" indent="-635000" eaLnBrk="1" hangingPunct="1">
              <a:spcBef>
                <a:spcPct val="40000"/>
              </a:spcBef>
              <a:buFont typeface="Wingdings" pitchFamily="2" charset="2"/>
              <a:buChar char="v"/>
            </a:pPr>
            <a:r>
              <a:rPr lang="en-US" sz="2400" baseline="0" dirty="0" smtClean="0"/>
              <a:t>Meandering, straight, braided</a:t>
            </a:r>
          </a:p>
          <a:p>
            <a:pPr marL="635000" indent="-635000" eaLnBrk="1" hangingPunct="1">
              <a:spcBef>
                <a:spcPct val="40000"/>
              </a:spcBef>
              <a:buFont typeface="Wingdings" pitchFamily="2" charset="2"/>
              <a:buChar char="v"/>
            </a:pPr>
            <a:r>
              <a:rPr lang="en-US" sz="2400" baseline="0" dirty="0" smtClean="0"/>
              <a:t>Aggrading, degrading, stable</a:t>
            </a:r>
          </a:p>
          <a:p>
            <a:pPr marL="635000" indent="-635000" eaLnBrk="1" hangingPunct="1">
              <a:spcBef>
                <a:spcPct val="40000"/>
              </a:spcBef>
              <a:buFont typeface="Wingdings" pitchFamily="2" charset="2"/>
              <a:buChar char="v"/>
            </a:pPr>
            <a:r>
              <a:rPr lang="en-US" sz="2400" baseline="0" dirty="0" smtClean="0"/>
              <a:t>Flashy, virgin</a:t>
            </a:r>
          </a:p>
        </p:txBody>
      </p:sp>
    </p:spTree>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Hilly"/>
          <p:cNvPicPr>
            <a:picLocks noChangeAspect="1" noChangeArrowheads="1"/>
          </p:cNvPicPr>
          <p:nvPr/>
        </p:nvPicPr>
        <p:blipFill>
          <a:blip r:embed="rId3" cstate="print"/>
          <a:srcRect/>
          <a:stretch>
            <a:fillRect/>
          </a:stretch>
        </p:blipFill>
        <p:spPr bwMode="auto">
          <a:xfrm>
            <a:off x="0" y="0"/>
            <a:ext cx="9144000" cy="4724400"/>
          </a:xfrm>
          <a:prstGeom prst="rect">
            <a:avLst/>
          </a:prstGeom>
          <a:noFill/>
          <a:ln w="9525">
            <a:noFill/>
            <a:miter lim="800000"/>
            <a:headEnd/>
            <a:tailEnd/>
          </a:ln>
        </p:spPr>
      </p:pic>
      <p:sp>
        <p:nvSpPr>
          <p:cNvPr id="29699" name="Text Box 3"/>
          <p:cNvSpPr txBox="1">
            <a:spLocks noChangeArrowheads="1"/>
          </p:cNvSpPr>
          <p:nvPr/>
        </p:nvSpPr>
        <p:spPr bwMode="auto">
          <a:xfrm>
            <a:off x="304800" y="5667375"/>
            <a:ext cx="3429000" cy="1190625"/>
          </a:xfrm>
          <a:prstGeom prst="rect">
            <a:avLst/>
          </a:prstGeom>
          <a:noFill/>
          <a:ln w="9525">
            <a:noFill/>
            <a:miter lim="800000"/>
            <a:headEnd/>
            <a:tailEnd/>
          </a:ln>
        </p:spPr>
        <p:txBody>
          <a:bodyPr>
            <a:spAutoFit/>
          </a:bodyPr>
          <a:lstStyle/>
          <a:p>
            <a:pPr>
              <a:spcBef>
                <a:spcPct val="50000"/>
              </a:spcBef>
            </a:pPr>
            <a:r>
              <a:rPr lang="en-US" sz="3600" b="1">
                <a:solidFill>
                  <a:schemeClr val="bg1"/>
                </a:solidFill>
              </a:rPr>
              <a:t>River  channel  in  hills</a:t>
            </a:r>
          </a:p>
        </p:txBody>
      </p:sp>
      <p:sp>
        <p:nvSpPr>
          <p:cNvPr id="4" name="TextBox 3"/>
          <p:cNvSpPr txBox="1"/>
          <p:nvPr/>
        </p:nvSpPr>
        <p:spPr>
          <a:xfrm>
            <a:off x="304800" y="4953000"/>
            <a:ext cx="8610600" cy="1477328"/>
          </a:xfrm>
          <a:prstGeom prst="rect">
            <a:avLst/>
          </a:prstGeom>
          <a:noFill/>
        </p:spPr>
        <p:txBody>
          <a:bodyPr wrap="square" rtlCol="0">
            <a:spAutoFit/>
          </a:bodyPr>
          <a:lstStyle/>
          <a:p>
            <a:r>
              <a:rPr lang="en-US" baseline="0" dirty="0" smtClean="0">
                <a:solidFill>
                  <a:srgbClr val="FF33CC"/>
                </a:solidFill>
              </a:rPr>
              <a:t>UPPER REACHES (Para 802) (Mountainous Rivers)</a:t>
            </a:r>
          </a:p>
          <a:p>
            <a:pPr eaLnBrk="1" hangingPunct="1"/>
            <a:r>
              <a:rPr lang="en-US" b="1" baseline="0" dirty="0" smtClean="0">
                <a:solidFill>
                  <a:srgbClr val="0000CC"/>
                </a:solidFill>
              </a:rPr>
              <a:t>Narrow, Deep Cross Section, Steep Slope</a:t>
            </a:r>
          </a:p>
          <a:p>
            <a:pPr eaLnBrk="1" hangingPunct="1"/>
            <a:r>
              <a:rPr lang="en-US" b="1" baseline="0" dirty="0" smtClean="0">
                <a:solidFill>
                  <a:srgbClr val="0000CC"/>
                </a:solidFill>
              </a:rPr>
              <a:t>Bed Material – Rock, Boulders, Gravel</a:t>
            </a:r>
          </a:p>
          <a:p>
            <a:pPr eaLnBrk="1" hangingPunct="1"/>
            <a:r>
              <a:rPr lang="en-US" b="1" baseline="0" dirty="0" smtClean="0">
                <a:solidFill>
                  <a:srgbClr val="0000CC"/>
                </a:solidFill>
              </a:rPr>
              <a:t>Rise – Sudden and Flashy</a:t>
            </a:r>
          </a:p>
          <a:p>
            <a:pPr eaLnBrk="1" hangingPunct="1"/>
            <a:r>
              <a:rPr lang="en-US" b="1" baseline="0" dirty="0" smtClean="0">
                <a:solidFill>
                  <a:srgbClr val="0000CC"/>
                </a:solidFill>
              </a:rPr>
              <a:t>Water  with high concentration of sediment load</a:t>
            </a:r>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ludgePlant"/>
          <p:cNvPicPr>
            <a:picLocks noChangeAspect="1" noChangeArrowheads="1"/>
          </p:cNvPicPr>
          <p:nvPr/>
        </p:nvPicPr>
        <p:blipFill>
          <a:blip r:embed="rId2" cstate="print"/>
          <a:srcRect/>
          <a:stretch>
            <a:fillRect/>
          </a:stretch>
        </p:blipFill>
        <p:spPr bwMode="auto">
          <a:xfrm>
            <a:off x="0" y="0"/>
            <a:ext cx="9144000" cy="4419600"/>
          </a:xfrm>
          <a:prstGeom prst="rect">
            <a:avLst/>
          </a:prstGeom>
          <a:solidFill>
            <a:srgbClr val="C0C0C0"/>
          </a:solidFill>
          <a:ln w="9525">
            <a:noFill/>
            <a:miter lim="800000"/>
            <a:headEnd/>
            <a:tailEnd/>
          </a:ln>
        </p:spPr>
      </p:pic>
      <p:sp>
        <p:nvSpPr>
          <p:cNvPr id="31747" name="Text Box 3"/>
          <p:cNvSpPr txBox="1">
            <a:spLocks noChangeArrowheads="1"/>
          </p:cNvSpPr>
          <p:nvPr/>
        </p:nvSpPr>
        <p:spPr bwMode="auto">
          <a:xfrm>
            <a:off x="990600" y="228600"/>
            <a:ext cx="6705600" cy="641350"/>
          </a:xfrm>
          <a:prstGeom prst="rect">
            <a:avLst/>
          </a:prstGeom>
          <a:noFill/>
          <a:ln w="9525">
            <a:noFill/>
            <a:miter lim="800000"/>
            <a:headEnd/>
            <a:tailEnd/>
          </a:ln>
        </p:spPr>
        <p:txBody>
          <a:bodyPr>
            <a:spAutoFit/>
          </a:bodyPr>
          <a:lstStyle/>
          <a:p>
            <a:pPr>
              <a:spcBef>
                <a:spcPct val="50000"/>
              </a:spcBef>
            </a:pPr>
            <a:r>
              <a:rPr lang="en-US" sz="3600" b="1"/>
              <a:t>Sub-mountain river channel</a:t>
            </a:r>
          </a:p>
        </p:txBody>
      </p:sp>
      <p:sp>
        <p:nvSpPr>
          <p:cNvPr id="4" name="TextBox 3"/>
          <p:cNvSpPr txBox="1"/>
          <p:nvPr/>
        </p:nvSpPr>
        <p:spPr>
          <a:xfrm>
            <a:off x="304800" y="4495800"/>
            <a:ext cx="8610600" cy="2246769"/>
          </a:xfrm>
          <a:prstGeom prst="rect">
            <a:avLst/>
          </a:prstGeom>
          <a:noFill/>
        </p:spPr>
        <p:txBody>
          <a:bodyPr wrap="square" rtlCol="0">
            <a:spAutoFit/>
          </a:bodyPr>
          <a:lstStyle/>
          <a:p>
            <a:pPr eaLnBrk="1" hangingPunct="1"/>
            <a:r>
              <a:rPr lang="en-US" sz="2000" baseline="0" dirty="0" smtClean="0">
                <a:solidFill>
                  <a:srgbClr val="FF33CC"/>
                </a:solidFill>
              </a:rPr>
              <a:t>Sub-</a:t>
            </a:r>
            <a:r>
              <a:rPr lang="en-US" sz="2000" baseline="0" dirty="0" err="1" smtClean="0">
                <a:solidFill>
                  <a:srgbClr val="FF33CC"/>
                </a:solidFill>
              </a:rPr>
              <a:t>montane</a:t>
            </a:r>
            <a:r>
              <a:rPr lang="en-US" sz="2000" baseline="0" dirty="0" smtClean="0">
                <a:solidFill>
                  <a:srgbClr val="FF33CC"/>
                </a:solidFill>
              </a:rPr>
              <a:t> Reaches (Para 803) (Foot Hills)</a:t>
            </a:r>
            <a:endParaRPr lang="en-US" sz="2000" b="1" baseline="0" dirty="0" smtClean="0">
              <a:solidFill>
                <a:srgbClr val="0000CC"/>
              </a:solidFill>
            </a:endParaRPr>
          </a:p>
          <a:p>
            <a:pPr eaLnBrk="1" hangingPunct="1"/>
            <a:r>
              <a:rPr lang="en-US" sz="2000" b="1" baseline="0" dirty="0" smtClean="0">
                <a:solidFill>
                  <a:srgbClr val="0000CC"/>
                </a:solidFill>
              </a:rPr>
              <a:t>Bed slopes 1 in 50 to 1 in 500</a:t>
            </a:r>
          </a:p>
          <a:p>
            <a:pPr eaLnBrk="1" hangingPunct="1"/>
            <a:r>
              <a:rPr lang="en-US" sz="2000" b="1" baseline="0" dirty="0" smtClean="0">
                <a:solidFill>
                  <a:srgbClr val="0000CC"/>
                </a:solidFill>
              </a:rPr>
              <a:t>Bed Material –Boulders, Gravel and sand</a:t>
            </a:r>
          </a:p>
          <a:p>
            <a:r>
              <a:rPr lang="en-US" sz="2000" b="1" baseline="0" dirty="0" smtClean="0">
                <a:solidFill>
                  <a:srgbClr val="0000CC"/>
                </a:solidFill>
              </a:rPr>
              <a:t>Floods – Sudden and Flashy :   </a:t>
            </a:r>
            <a:r>
              <a:rPr lang="en-IN" sz="2000" baseline="0" dirty="0" smtClean="0"/>
              <a:t>All these channels normally overflow during high floods and the river acquires very wide and shallow cross section. The rivers in this reach are prone to progressively raise their beds by sediment deposition. Such rivers are known as "Aggrading" type.</a:t>
            </a:r>
            <a:endParaRPr lang="en-US" sz="2000" b="1" baseline="0" dirty="0" smtClean="0">
              <a:solidFill>
                <a:srgbClr val="0000CC"/>
              </a:solidFill>
            </a:endParaRP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304800" y="2286000"/>
            <a:ext cx="7924800" cy="1261884"/>
          </a:xfrm>
          <a:prstGeom prst="rect">
            <a:avLst/>
          </a:prstGeom>
          <a:noFill/>
        </p:spPr>
        <p:txBody>
          <a:bodyPr wrap="square" rtlCol="0">
            <a:spAutoFit/>
          </a:bodyPr>
          <a:lstStyle/>
          <a:p>
            <a:r>
              <a:rPr lang="en-IN" sz="2800" b="1" baseline="0" dirty="0" smtClean="0">
                <a:latin typeface="+mn-lt"/>
              </a:rPr>
              <a:t>  2</a:t>
            </a:r>
            <a:r>
              <a:rPr lang="en-IN" sz="2400" b="1" baseline="0" dirty="0" smtClean="0">
                <a:latin typeface="+mn-lt"/>
              </a:rPr>
              <a:t>. Afflux(h)</a:t>
            </a:r>
            <a:r>
              <a:rPr lang="en-IN" sz="2400" baseline="0" dirty="0" smtClean="0">
                <a:latin typeface="+mn-lt"/>
              </a:rPr>
              <a:t> : The rise in water level upstream of bridge as a result of obstruction to the natural flow caused by the construction of the bridge &amp; its approaches</a:t>
            </a:r>
            <a:endParaRPr lang="en-IN" sz="2400" baseline="0" dirty="0">
              <a:latin typeface="+mn-lt"/>
            </a:endParaRPr>
          </a:p>
        </p:txBody>
      </p:sp>
      <p:sp>
        <p:nvSpPr>
          <p:cNvPr id="3" name="TextBox 2"/>
          <p:cNvSpPr txBox="1"/>
          <p:nvPr/>
        </p:nvSpPr>
        <p:spPr>
          <a:xfrm>
            <a:off x="457200" y="3581400"/>
            <a:ext cx="7924800" cy="1569660"/>
          </a:xfrm>
          <a:prstGeom prst="rect">
            <a:avLst/>
          </a:prstGeom>
          <a:noFill/>
        </p:spPr>
        <p:txBody>
          <a:bodyPr wrap="square" rtlCol="0">
            <a:spAutoFit/>
          </a:bodyPr>
          <a:lstStyle/>
          <a:p>
            <a:r>
              <a:rPr lang="en-IN" sz="2400" b="1" baseline="0" dirty="0" smtClean="0"/>
              <a:t>3. </a:t>
            </a:r>
            <a:r>
              <a:rPr lang="en-IN" sz="2400" b="1" baseline="0" dirty="0" smtClean="0">
                <a:hlinkClick r:id="rId2" action="ppaction://hlinksldjump"/>
              </a:rPr>
              <a:t>Free board (F):  </a:t>
            </a:r>
            <a:r>
              <a:rPr lang="en-IN" sz="2400" baseline="0" dirty="0" smtClean="0"/>
              <a:t>The vertical distance between the water level corresponding to design discharge (Q) including afflux(h) and the formation level of its approach bank / top level of guide bank</a:t>
            </a:r>
            <a:endParaRPr lang="en-IN" sz="2400" baseline="0" dirty="0"/>
          </a:p>
        </p:txBody>
      </p:sp>
      <p:sp>
        <p:nvSpPr>
          <p:cNvPr id="4" name="TextBox 3"/>
          <p:cNvSpPr txBox="1"/>
          <p:nvPr/>
        </p:nvSpPr>
        <p:spPr>
          <a:xfrm>
            <a:off x="431800" y="5181600"/>
            <a:ext cx="8255000" cy="1569660"/>
          </a:xfrm>
          <a:prstGeom prst="rect">
            <a:avLst/>
          </a:prstGeom>
          <a:noFill/>
        </p:spPr>
        <p:txBody>
          <a:bodyPr wrap="square" rtlCol="0">
            <a:spAutoFit/>
          </a:bodyPr>
          <a:lstStyle/>
          <a:p>
            <a:r>
              <a:rPr lang="en-IN" sz="2400" b="1" baseline="0" dirty="0" smtClean="0"/>
              <a:t>4.  Clearance ( C ) </a:t>
            </a:r>
            <a:r>
              <a:rPr lang="en-IN" sz="2400" baseline="0" dirty="0" smtClean="0"/>
              <a:t>: The vertical distance between the water level corresponding to design discharge Q including afflux and the point on the bridge super structure where the clearance is required to be measured</a:t>
            </a:r>
            <a:endParaRPr lang="en-IN" sz="2400" baseline="0" dirty="0"/>
          </a:p>
        </p:txBody>
      </p:sp>
      <p:sp>
        <p:nvSpPr>
          <p:cNvPr id="7" name="TextBox 6"/>
          <p:cNvSpPr txBox="1"/>
          <p:nvPr/>
        </p:nvSpPr>
        <p:spPr>
          <a:xfrm>
            <a:off x="304800" y="457201"/>
            <a:ext cx="8001000" cy="933589"/>
          </a:xfrm>
          <a:prstGeom prst="rect">
            <a:avLst/>
          </a:prstGeom>
          <a:noFill/>
        </p:spPr>
        <p:txBody>
          <a:bodyPr wrap="square" rtlCol="0">
            <a:spAutoFit/>
          </a:bodyPr>
          <a:lstStyle/>
          <a:p>
            <a:r>
              <a:rPr lang="en-US" sz="2800" b="1" dirty="0" smtClean="0"/>
              <a:t> </a:t>
            </a:r>
            <a:r>
              <a:rPr lang="en-US" sz="3600" b="1" u="sng" dirty="0" smtClean="0">
                <a:solidFill>
                  <a:srgbClr val="FF00FF"/>
                </a:solidFill>
              </a:rPr>
              <a:t>Important definitions (</a:t>
            </a:r>
            <a:r>
              <a:rPr lang="en-US" sz="3600" b="1" u="sng" dirty="0" err="1" smtClean="0">
                <a:solidFill>
                  <a:srgbClr val="FF00FF"/>
                </a:solidFill>
              </a:rPr>
              <a:t>para</a:t>
            </a:r>
            <a:r>
              <a:rPr lang="en-US" sz="3600" b="1" u="sng" dirty="0" smtClean="0">
                <a:solidFill>
                  <a:srgbClr val="FF00FF"/>
                </a:solidFill>
              </a:rPr>
              <a:t> 2 0f sub structure code)</a:t>
            </a:r>
          </a:p>
          <a:p>
            <a:endParaRPr lang="en-US" sz="2800" b="1" dirty="0" smtClean="0"/>
          </a:p>
          <a:p>
            <a:endParaRPr lang="en-US" dirty="0"/>
          </a:p>
        </p:txBody>
      </p:sp>
      <p:sp>
        <p:nvSpPr>
          <p:cNvPr id="6" name="TextBox 5"/>
          <p:cNvSpPr txBox="1"/>
          <p:nvPr/>
        </p:nvSpPr>
        <p:spPr>
          <a:xfrm>
            <a:off x="533400" y="1371600"/>
            <a:ext cx="7620000" cy="830997"/>
          </a:xfrm>
          <a:prstGeom prst="rect">
            <a:avLst/>
          </a:prstGeom>
          <a:noFill/>
        </p:spPr>
        <p:txBody>
          <a:bodyPr wrap="square" rtlCol="0">
            <a:spAutoFit/>
          </a:bodyPr>
          <a:lstStyle/>
          <a:p>
            <a:r>
              <a:rPr lang="en-US" sz="2400" b="1" baseline="0" dirty="0" smtClean="0"/>
              <a:t>1. Design discharge Q</a:t>
            </a:r>
            <a:r>
              <a:rPr lang="en-US" sz="2400" baseline="0" dirty="0" smtClean="0"/>
              <a:t>:The estimated discharge for the design of the bridge and its appurtenances.</a:t>
            </a:r>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457200" y="457201"/>
            <a:ext cx="8229600" cy="1600199"/>
          </a:xfrm>
        </p:spPr>
        <p:txBody>
          <a:bodyPr/>
          <a:lstStyle/>
          <a:p>
            <a:r>
              <a:rPr lang="en-US" sz="2400" b="1" u="sng" dirty="0" smtClean="0">
                <a:solidFill>
                  <a:srgbClr val="0000FF"/>
                </a:solidFill>
              </a:rPr>
              <a:t>Quasi Alluvial reaches</a:t>
            </a:r>
          </a:p>
          <a:p>
            <a:pPr eaLnBrk="1" hangingPunct="1"/>
            <a:r>
              <a:rPr lang="en-US" sz="2400" b="1" dirty="0" smtClean="0"/>
              <a:t>Bed slopes 1 in 500 to 1 in 2500</a:t>
            </a:r>
          </a:p>
          <a:p>
            <a:pPr eaLnBrk="1" hangingPunct="1"/>
            <a:r>
              <a:rPr lang="en-US" sz="2400" b="1" dirty="0" smtClean="0"/>
              <a:t>Bed Material –Small size gravel and Medium Side</a:t>
            </a:r>
          </a:p>
          <a:p>
            <a:pPr eaLnBrk="1" hangingPunct="1"/>
            <a:r>
              <a:rPr lang="en-US" sz="2400" b="1" dirty="0" smtClean="0"/>
              <a:t>Channel–Generally well defined course</a:t>
            </a:r>
          </a:p>
          <a:p>
            <a:pPr eaLnBrk="1" hangingPunct="1"/>
            <a:endParaRPr lang="en-US" b="1" dirty="0" smtClean="0">
              <a:solidFill>
                <a:srgbClr val="0000CC"/>
              </a:solidFill>
            </a:endParaRPr>
          </a:p>
        </p:txBody>
      </p:sp>
      <p:sp>
        <p:nvSpPr>
          <p:cNvPr id="6" name="TextBox 5"/>
          <p:cNvSpPr txBox="1"/>
          <p:nvPr/>
        </p:nvSpPr>
        <p:spPr>
          <a:xfrm>
            <a:off x="762000" y="2895600"/>
            <a:ext cx="8001000" cy="2751522"/>
          </a:xfrm>
          <a:prstGeom prst="rect">
            <a:avLst/>
          </a:prstGeom>
          <a:noFill/>
        </p:spPr>
        <p:txBody>
          <a:bodyPr wrap="square" rtlCol="0">
            <a:spAutoFit/>
          </a:bodyPr>
          <a:lstStyle/>
          <a:p>
            <a:pPr>
              <a:lnSpc>
                <a:spcPct val="90000"/>
              </a:lnSpc>
            </a:pPr>
            <a:r>
              <a:rPr lang="en-US" sz="2400" b="1" u="sng" baseline="0" dirty="0" smtClean="0">
                <a:solidFill>
                  <a:srgbClr val="0000FF"/>
                </a:solidFill>
              </a:rPr>
              <a:t>Alluvial Reaches</a:t>
            </a:r>
            <a:r>
              <a:rPr lang="en-US" sz="2400" b="1" baseline="0" dirty="0" smtClean="0">
                <a:solidFill>
                  <a:srgbClr val="0000FF"/>
                </a:solidFill>
              </a:rPr>
              <a:t> (Para 805)</a:t>
            </a:r>
            <a:endParaRPr lang="en-US" sz="2400" baseline="0" dirty="0" smtClean="0">
              <a:solidFill>
                <a:srgbClr val="0000FF"/>
              </a:solidFill>
            </a:endParaRPr>
          </a:p>
          <a:p>
            <a:pPr eaLnBrk="1" hangingPunct="1">
              <a:lnSpc>
                <a:spcPct val="90000"/>
              </a:lnSpc>
            </a:pPr>
            <a:endParaRPr lang="en-US" sz="2400" b="1" baseline="0" dirty="0" smtClean="0"/>
          </a:p>
          <a:p>
            <a:pPr eaLnBrk="1" hangingPunct="1">
              <a:lnSpc>
                <a:spcPct val="90000"/>
              </a:lnSpc>
              <a:buFont typeface="Wingdings" pitchFamily="2" charset="2"/>
              <a:buChar char="Ø"/>
            </a:pPr>
            <a:r>
              <a:rPr lang="en-US" sz="2400" b="1" baseline="0" dirty="0" smtClean="0"/>
              <a:t>Bed slopes 1 in 2500 to 1 in 25000</a:t>
            </a:r>
          </a:p>
          <a:p>
            <a:pPr eaLnBrk="1" hangingPunct="1">
              <a:lnSpc>
                <a:spcPct val="90000"/>
              </a:lnSpc>
              <a:buFont typeface="Wingdings" pitchFamily="2" charset="2"/>
              <a:buChar char="Ø"/>
            </a:pPr>
            <a:r>
              <a:rPr lang="en-US" sz="2400" b="1" baseline="0" dirty="0" smtClean="0"/>
              <a:t>River flows on flat Bed of Material Alluvium (sediment deposited by flowing water)</a:t>
            </a:r>
          </a:p>
          <a:p>
            <a:pPr eaLnBrk="1" hangingPunct="1">
              <a:lnSpc>
                <a:spcPct val="90000"/>
              </a:lnSpc>
              <a:buFont typeface="Wingdings" pitchFamily="2" charset="2"/>
              <a:buChar char="Ø"/>
            </a:pPr>
            <a:r>
              <a:rPr lang="en-US" sz="2400" b="1" baseline="0" dirty="0" smtClean="0"/>
              <a:t>River Meanders in its Khadir ( a strip of low land with in which river meanders)</a:t>
            </a:r>
          </a:p>
          <a:p>
            <a:pPr eaLnBrk="1" hangingPunct="1">
              <a:lnSpc>
                <a:spcPct val="90000"/>
              </a:lnSpc>
              <a:buFont typeface="Wingdings" pitchFamily="2" charset="2"/>
              <a:buChar char="Ø"/>
            </a:pPr>
            <a:r>
              <a:rPr lang="en-US" sz="2400" b="1" baseline="0" dirty="0" smtClean="0"/>
              <a:t>River Bed is normally stable</a:t>
            </a:r>
            <a:endParaRPr lang="en-US" sz="2400" baseline="0" dirty="0"/>
          </a:p>
        </p:txBody>
      </p:sp>
    </p:spTree>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eande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7891" name="Text Box 3"/>
          <p:cNvSpPr txBox="1">
            <a:spLocks noChangeArrowheads="1"/>
          </p:cNvSpPr>
          <p:nvPr/>
        </p:nvSpPr>
        <p:spPr bwMode="auto">
          <a:xfrm>
            <a:off x="685800" y="5410200"/>
            <a:ext cx="4953000" cy="1190625"/>
          </a:xfrm>
          <a:prstGeom prst="rect">
            <a:avLst/>
          </a:prstGeom>
          <a:noFill/>
          <a:ln w="9525">
            <a:noFill/>
            <a:miter lim="800000"/>
            <a:headEnd/>
            <a:tailEnd/>
          </a:ln>
        </p:spPr>
        <p:txBody>
          <a:bodyPr>
            <a:spAutoFit/>
          </a:bodyPr>
          <a:lstStyle/>
          <a:p>
            <a:pPr>
              <a:spcBef>
                <a:spcPct val="50000"/>
              </a:spcBef>
            </a:pPr>
            <a:r>
              <a:rPr lang="en-US" sz="3600" b="1">
                <a:solidFill>
                  <a:schemeClr val="bg1"/>
                </a:solidFill>
              </a:rPr>
              <a:t>Meandering  River Channel</a:t>
            </a:r>
          </a:p>
        </p:txBody>
      </p:sp>
    </p:spTree>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Pmeander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8915" name="Text Box 3"/>
          <p:cNvSpPr txBox="1">
            <a:spLocks noChangeArrowheads="1"/>
          </p:cNvSpPr>
          <p:nvPr/>
        </p:nvSpPr>
        <p:spPr bwMode="auto">
          <a:xfrm>
            <a:off x="457200" y="381000"/>
            <a:ext cx="4953000" cy="641350"/>
          </a:xfrm>
          <a:prstGeom prst="rect">
            <a:avLst/>
          </a:prstGeom>
          <a:noFill/>
          <a:ln w="9525">
            <a:noFill/>
            <a:miter lim="800000"/>
            <a:headEnd/>
            <a:tailEnd/>
          </a:ln>
        </p:spPr>
        <p:txBody>
          <a:bodyPr>
            <a:spAutoFit/>
          </a:bodyPr>
          <a:lstStyle/>
          <a:p>
            <a:pPr eaLnBrk="0" hangingPunct="0"/>
            <a:r>
              <a:rPr lang="en-US" sz="3600" b="1">
                <a:solidFill>
                  <a:schemeClr val="bg1"/>
                </a:solidFill>
              </a:rPr>
              <a:t>Meandering river</a:t>
            </a:r>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Ibraid_l"/>
          <p:cNvPicPr>
            <a:picLocks noChangeAspect="1" noChangeArrowheads="1"/>
          </p:cNvPicPr>
          <p:nvPr/>
        </p:nvPicPr>
        <p:blipFill>
          <a:blip r:embed="rId2" cstate="print"/>
          <a:srcRect/>
          <a:stretch>
            <a:fillRect/>
          </a:stretch>
        </p:blipFill>
        <p:spPr bwMode="auto">
          <a:xfrm>
            <a:off x="0" y="0"/>
            <a:ext cx="9144000" cy="5229225"/>
          </a:xfrm>
          <a:prstGeom prst="rect">
            <a:avLst/>
          </a:prstGeom>
          <a:noFill/>
          <a:ln w="9525">
            <a:noFill/>
            <a:miter lim="800000"/>
            <a:headEnd/>
            <a:tailEnd/>
          </a:ln>
        </p:spPr>
      </p:pic>
      <p:sp>
        <p:nvSpPr>
          <p:cNvPr id="39939" name="Text Box 3"/>
          <p:cNvSpPr txBox="1">
            <a:spLocks noChangeArrowheads="1"/>
          </p:cNvSpPr>
          <p:nvPr/>
        </p:nvSpPr>
        <p:spPr bwMode="auto">
          <a:xfrm>
            <a:off x="3124200" y="381000"/>
            <a:ext cx="5638800" cy="641350"/>
          </a:xfrm>
          <a:prstGeom prst="rect">
            <a:avLst/>
          </a:prstGeom>
          <a:noFill/>
          <a:ln w="9525">
            <a:noFill/>
            <a:miter lim="800000"/>
            <a:headEnd/>
            <a:tailEnd/>
          </a:ln>
        </p:spPr>
        <p:txBody>
          <a:bodyPr>
            <a:spAutoFit/>
          </a:bodyPr>
          <a:lstStyle/>
          <a:p>
            <a:pPr>
              <a:spcBef>
                <a:spcPct val="50000"/>
              </a:spcBef>
            </a:pPr>
            <a:r>
              <a:rPr lang="en-US" sz="3600" b="1">
                <a:solidFill>
                  <a:schemeClr val="bg1"/>
                </a:solidFill>
              </a:rPr>
              <a:t>Braided  River  Channel</a:t>
            </a:r>
          </a:p>
        </p:txBody>
      </p:sp>
      <p:sp>
        <p:nvSpPr>
          <p:cNvPr id="39940" name="Text Box 4"/>
          <p:cNvSpPr txBox="1">
            <a:spLocks noChangeArrowheads="1"/>
          </p:cNvSpPr>
          <p:nvPr/>
        </p:nvSpPr>
        <p:spPr bwMode="auto">
          <a:xfrm>
            <a:off x="3276600" y="1143000"/>
            <a:ext cx="3276600" cy="641350"/>
          </a:xfrm>
          <a:prstGeom prst="rect">
            <a:avLst/>
          </a:prstGeom>
          <a:noFill/>
          <a:ln w="9525">
            <a:noFill/>
            <a:miter lim="800000"/>
            <a:headEnd/>
            <a:tailEnd/>
          </a:ln>
        </p:spPr>
        <p:txBody>
          <a:bodyPr>
            <a:spAutoFit/>
          </a:bodyPr>
          <a:lstStyle/>
          <a:p>
            <a:pPr algn="ctr">
              <a:spcBef>
                <a:spcPct val="50000"/>
              </a:spcBef>
            </a:pPr>
            <a:r>
              <a:rPr lang="en-US" sz="3600" b="1">
                <a:solidFill>
                  <a:schemeClr val="bg1"/>
                </a:solidFill>
              </a:rPr>
              <a:t>Island  Type</a:t>
            </a:r>
          </a:p>
        </p:txBody>
      </p:sp>
      <p:sp>
        <p:nvSpPr>
          <p:cNvPr id="39941" name="TextBox 4"/>
          <p:cNvSpPr txBox="1">
            <a:spLocks noChangeArrowheads="1"/>
          </p:cNvSpPr>
          <p:nvPr/>
        </p:nvSpPr>
        <p:spPr bwMode="auto">
          <a:xfrm>
            <a:off x="0" y="5300663"/>
            <a:ext cx="9144000" cy="1323975"/>
          </a:xfrm>
          <a:prstGeom prst="rect">
            <a:avLst/>
          </a:prstGeom>
          <a:noFill/>
          <a:ln w="9525">
            <a:noFill/>
            <a:miter lim="800000"/>
            <a:headEnd/>
            <a:tailEnd/>
          </a:ln>
        </p:spPr>
        <p:txBody>
          <a:bodyPr>
            <a:spAutoFit/>
          </a:bodyPr>
          <a:lstStyle/>
          <a:p>
            <a:r>
              <a:rPr lang="en-US" sz="2000" baseline="0" dirty="0">
                <a:solidFill>
                  <a:srgbClr val="0000CC"/>
                </a:solidFill>
              </a:rPr>
              <a:t>When flow in river channel is insufficient to transport the eroded material,&amp; gets deposited , thereby blocking the channel. Another channel then may be formed and in course of time river bed become a network of such channels with island in between. Such streams are called braided stream</a:t>
            </a:r>
          </a:p>
        </p:txBody>
      </p:sp>
    </p:spTree>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braid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63" name="Text Box 3"/>
          <p:cNvSpPr txBox="1">
            <a:spLocks noChangeArrowheads="1"/>
          </p:cNvSpPr>
          <p:nvPr/>
        </p:nvSpPr>
        <p:spPr bwMode="auto">
          <a:xfrm>
            <a:off x="381000" y="381000"/>
            <a:ext cx="6324600" cy="641350"/>
          </a:xfrm>
          <a:prstGeom prst="rect">
            <a:avLst/>
          </a:prstGeom>
          <a:noFill/>
          <a:ln w="9525">
            <a:noFill/>
            <a:miter lim="800000"/>
            <a:headEnd/>
            <a:tailEnd/>
          </a:ln>
        </p:spPr>
        <p:txBody>
          <a:bodyPr>
            <a:spAutoFit/>
          </a:bodyPr>
          <a:lstStyle/>
          <a:p>
            <a:pPr>
              <a:spcBef>
                <a:spcPct val="50000"/>
              </a:spcBef>
            </a:pPr>
            <a:r>
              <a:rPr lang="en-US" sz="3600" b="1"/>
              <a:t>Island type braided channel</a:t>
            </a:r>
          </a:p>
        </p:txBody>
      </p:sp>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Sstrai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1987" name="Text Box 3"/>
          <p:cNvSpPr txBox="1">
            <a:spLocks noChangeArrowheads="1"/>
          </p:cNvSpPr>
          <p:nvPr/>
        </p:nvSpPr>
        <p:spPr bwMode="auto">
          <a:xfrm>
            <a:off x="4572000" y="5715000"/>
            <a:ext cx="4267200" cy="641350"/>
          </a:xfrm>
          <a:prstGeom prst="rect">
            <a:avLst/>
          </a:prstGeom>
          <a:noFill/>
          <a:ln w="9525">
            <a:noFill/>
            <a:miter lim="800000"/>
            <a:headEnd/>
            <a:tailEnd/>
          </a:ln>
        </p:spPr>
        <p:txBody>
          <a:bodyPr>
            <a:spAutoFit/>
          </a:bodyPr>
          <a:lstStyle/>
          <a:p>
            <a:pPr>
              <a:spcBef>
                <a:spcPct val="50000"/>
              </a:spcBef>
            </a:pPr>
            <a:r>
              <a:rPr lang="en-US" sz="3600" b="1">
                <a:solidFill>
                  <a:schemeClr val="bg1"/>
                </a:solidFill>
              </a:rPr>
              <a:t>Straight  Channel</a:t>
            </a:r>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0" y="954088"/>
            <a:ext cx="9144000" cy="5427662"/>
          </a:xfrm>
        </p:spPr>
        <p:txBody>
          <a:bodyPr/>
          <a:lstStyle/>
          <a:p>
            <a:pPr marL="635000" indent="-635000" eaLnBrk="1" hangingPunct="1">
              <a:spcBef>
                <a:spcPct val="40000"/>
              </a:spcBef>
              <a:buSzPct val="125000"/>
              <a:buFontTx/>
              <a:buNone/>
            </a:pPr>
            <a:r>
              <a:rPr lang="en-US" sz="2400" b="1" u="sng" dirty="0" smtClean="0">
                <a:solidFill>
                  <a:srgbClr val="0000CC"/>
                </a:solidFill>
              </a:rPr>
              <a:t>Aggrading</a:t>
            </a:r>
            <a:r>
              <a:rPr lang="en-US" sz="2400" b="1" dirty="0" smtClean="0">
                <a:solidFill>
                  <a:srgbClr val="0000CC"/>
                </a:solidFill>
              </a:rPr>
              <a:t>: </a:t>
            </a:r>
            <a:r>
              <a:rPr lang="en-US" sz="2400" b="1" dirty="0" smtClean="0"/>
              <a:t>Rivers in this reach are prone to raise their beds by sediment deposition, due to reduction in velocity. </a:t>
            </a:r>
          </a:p>
          <a:p>
            <a:pPr marL="635000" indent="-635000" eaLnBrk="1" hangingPunct="1">
              <a:spcBef>
                <a:spcPct val="40000"/>
              </a:spcBef>
              <a:buSzPct val="125000"/>
              <a:buFontTx/>
              <a:buNone/>
            </a:pPr>
            <a:endParaRPr lang="en-US" sz="2400" b="1" dirty="0" smtClean="0">
              <a:solidFill>
                <a:srgbClr val="0000CC"/>
              </a:solidFill>
            </a:endParaRPr>
          </a:p>
          <a:p>
            <a:pPr marL="635000" indent="-635000" eaLnBrk="1" hangingPunct="1">
              <a:spcBef>
                <a:spcPct val="40000"/>
              </a:spcBef>
              <a:buSzPct val="125000"/>
              <a:buFontTx/>
              <a:buNone/>
            </a:pPr>
            <a:r>
              <a:rPr lang="en-US" sz="2400" b="1" u="sng" dirty="0" smtClean="0">
                <a:solidFill>
                  <a:srgbClr val="0000CC"/>
                </a:solidFill>
              </a:rPr>
              <a:t>Degrading</a:t>
            </a:r>
            <a:r>
              <a:rPr lang="en-US" sz="2400" b="1" dirty="0" smtClean="0">
                <a:solidFill>
                  <a:srgbClr val="0000CC"/>
                </a:solidFill>
              </a:rPr>
              <a:t>: </a:t>
            </a:r>
            <a:r>
              <a:rPr lang="en-US" sz="2400" b="1" dirty="0" smtClean="0"/>
              <a:t>lowering of bed by erosion due to higher velocity</a:t>
            </a:r>
          </a:p>
          <a:p>
            <a:pPr marL="635000" indent="-635000" eaLnBrk="1" hangingPunct="1">
              <a:spcBef>
                <a:spcPct val="40000"/>
              </a:spcBef>
              <a:buSzPct val="125000"/>
              <a:buFontTx/>
              <a:buNone/>
            </a:pPr>
            <a:endParaRPr lang="en-US" sz="2400" b="1" u="sng" dirty="0" smtClean="0">
              <a:solidFill>
                <a:srgbClr val="0000CC"/>
              </a:solidFill>
            </a:endParaRPr>
          </a:p>
          <a:p>
            <a:pPr marL="635000" indent="-635000" eaLnBrk="1" hangingPunct="1">
              <a:spcBef>
                <a:spcPct val="40000"/>
              </a:spcBef>
              <a:buSzPct val="125000"/>
              <a:buFontTx/>
              <a:buNone/>
            </a:pPr>
            <a:r>
              <a:rPr lang="en-US" sz="2400" b="1" u="sng" dirty="0" smtClean="0">
                <a:solidFill>
                  <a:srgbClr val="0000CC"/>
                </a:solidFill>
              </a:rPr>
              <a:t>Stable</a:t>
            </a:r>
            <a:r>
              <a:rPr lang="en-US" sz="2400" b="1" dirty="0" smtClean="0"/>
              <a:t>: No perceptible rise of lowering of river bed occurring   over long periods</a:t>
            </a:r>
          </a:p>
          <a:p>
            <a:pPr marL="635000" indent="-635000" eaLnBrk="1" hangingPunct="1">
              <a:spcBef>
                <a:spcPct val="40000"/>
              </a:spcBef>
              <a:buSzPct val="125000"/>
              <a:buFontTx/>
              <a:buNone/>
            </a:pPr>
            <a:endParaRPr lang="en-US" sz="2400" b="1" u="sng" dirty="0" smtClean="0">
              <a:solidFill>
                <a:srgbClr val="0000CC"/>
              </a:solidFill>
            </a:endParaRPr>
          </a:p>
          <a:p>
            <a:pPr marL="635000" indent="-635000" eaLnBrk="1" hangingPunct="1">
              <a:spcBef>
                <a:spcPct val="40000"/>
              </a:spcBef>
              <a:buSzPct val="125000"/>
              <a:buFontTx/>
              <a:buNone/>
            </a:pPr>
            <a:r>
              <a:rPr lang="en-US" sz="2400" b="1" u="sng" dirty="0" smtClean="0">
                <a:solidFill>
                  <a:srgbClr val="0000CC"/>
                </a:solidFill>
              </a:rPr>
              <a:t>Virgin</a:t>
            </a:r>
            <a:r>
              <a:rPr lang="en-US" sz="2400" b="1" dirty="0" smtClean="0">
                <a:solidFill>
                  <a:srgbClr val="0000CC"/>
                </a:solidFill>
              </a:rPr>
              <a:t>:  </a:t>
            </a:r>
            <a:r>
              <a:rPr lang="en-US" sz="2400" b="1" dirty="0" smtClean="0"/>
              <a:t>They have no outfall in the sea nor do they join any other stream. Such rivers after traversing some distance loose all their water by percolation &amp; evaporation </a:t>
            </a:r>
          </a:p>
        </p:txBody>
      </p:sp>
      <p:sp>
        <p:nvSpPr>
          <p:cNvPr id="43011" name="TextBox 4"/>
          <p:cNvSpPr txBox="1">
            <a:spLocks noChangeArrowheads="1"/>
          </p:cNvSpPr>
          <p:nvPr/>
        </p:nvSpPr>
        <p:spPr bwMode="auto">
          <a:xfrm>
            <a:off x="323850" y="260350"/>
            <a:ext cx="5688013" cy="523875"/>
          </a:xfrm>
          <a:prstGeom prst="rect">
            <a:avLst/>
          </a:prstGeom>
          <a:noFill/>
          <a:ln w="9525">
            <a:noFill/>
            <a:miter lim="800000"/>
            <a:headEnd/>
            <a:tailEnd/>
          </a:ln>
        </p:spPr>
        <p:txBody>
          <a:bodyPr>
            <a:spAutoFit/>
          </a:bodyPr>
          <a:lstStyle/>
          <a:p>
            <a:r>
              <a:rPr lang="en-US" sz="2800" b="1" u="sng">
                <a:solidFill>
                  <a:srgbClr val="0000CC"/>
                </a:solidFill>
              </a:rPr>
              <a:t>Types of Rivers (Contd)</a:t>
            </a:r>
          </a:p>
        </p:txBody>
      </p:sp>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Wide"/>
          <p:cNvPicPr>
            <a:picLocks noChangeAspect="1" noChangeArrowheads="1"/>
          </p:cNvPicPr>
          <p:nvPr/>
        </p:nvPicPr>
        <p:blipFill>
          <a:blip r:embed="rId3" cstate="print"/>
          <a:srcRect/>
          <a:stretch>
            <a:fillRect/>
          </a:stretch>
        </p:blipFill>
        <p:spPr bwMode="auto">
          <a:xfrm>
            <a:off x="0" y="0"/>
            <a:ext cx="9144000" cy="5157788"/>
          </a:xfrm>
          <a:prstGeom prst="rect">
            <a:avLst/>
          </a:prstGeom>
          <a:noFill/>
          <a:ln w="9525">
            <a:noFill/>
            <a:miter lim="800000"/>
            <a:headEnd/>
            <a:tailEnd/>
          </a:ln>
        </p:spPr>
      </p:pic>
      <p:sp>
        <p:nvSpPr>
          <p:cNvPr id="44035" name="Text Box 3"/>
          <p:cNvSpPr txBox="1">
            <a:spLocks noChangeArrowheads="1"/>
          </p:cNvSpPr>
          <p:nvPr/>
        </p:nvSpPr>
        <p:spPr bwMode="auto">
          <a:xfrm>
            <a:off x="0" y="228600"/>
            <a:ext cx="3962400" cy="641350"/>
          </a:xfrm>
          <a:prstGeom prst="rect">
            <a:avLst/>
          </a:prstGeom>
          <a:noFill/>
          <a:ln w="9525">
            <a:noFill/>
            <a:miter lim="800000"/>
            <a:headEnd/>
            <a:tailEnd/>
          </a:ln>
        </p:spPr>
        <p:txBody>
          <a:bodyPr>
            <a:spAutoFit/>
          </a:bodyPr>
          <a:lstStyle/>
          <a:p>
            <a:pPr>
              <a:spcBef>
                <a:spcPct val="50000"/>
              </a:spcBef>
            </a:pPr>
            <a:r>
              <a:rPr lang="en-US" sz="3600" b="1"/>
              <a:t>Aggrading river</a:t>
            </a:r>
          </a:p>
        </p:txBody>
      </p:sp>
      <p:sp>
        <p:nvSpPr>
          <p:cNvPr id="44036" name="TextBox 3"/>
          <p:cNvSpPr txBox="1">
            <a:spLocks noChangeArrowheads="1"/>
          </p:cNvSpPr>
          <p:nvPr/>
        </p:nvSpPr>
        <p:spPr bwMode="auto">
          <a:xfrm>
            <a:off x="0" y="5373688"/>
            <a:ext cx="8893175" cy="1384300"/>
          </a:xfrm>
          <a:prstGeom prst="rect">
            <a:avLst/>
          </a:prstGeom>
          <a:noFill/>
          <a:ln w="9525">
            <a:noFill/>
            <a:miter lim="800000"/>
            <a:headEnd/>
            <a:tailEnd/>
          </a:ln>
        </p:spPr>
        <p:txBody>
          <a:bodyPr>
            <a:spAutoFit/>
          </a:bodyPr>
          <a:lstStyle/>
          <a:p>
            <a:pPr marL="635000" indent="-635000">
              <a:spcBef>
                <a:spcPct val="40000"/>
              </a:spcBef>
              <a:buSzPct val="125000"/>
            </a:pPr>
            <a:r>
              <a:rPr lang="en-US" sz="2800" b="1" u="sng">
                <a:solidFill>
                  <a:srgbClr val="0000CC"/>
                </a:solidFill>
              </a:rPr>
              <a:t>Aggrading</a:t>
            </a:r>
            <a:r>
              <a:rPr lang="en-US" sz="2800" b="1">
                <a:solidFill>
                  <a:srgbClr val="0000CC"/>
                </a:solidFill>
              </a:rPr>
              <a:t>: Rivers in this reach are prone to raise their beds by sediment deposition, due to reduction in velocity. </a:t>
            </a:r>
          </a:p>
        </p:txBody>
      </p:sp>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Namrup_bridge"/>
          <p:cNvPicPr>
            <a:picLocks noChangeAspect="1" noChangeArrowheads="1"/>
          </p:cNvPicPr>
          <p:nvPr/>
        </p:nvPicPr>
        <p:blipFill>
          <a:blip r:embed="rId2" cstate="print"/>
          <a:srcRect/>
          <a:stretch>
            <a:fillRect/>
          </a:stretch>
        </p:blipFill>
        <p:spPr bwMode="auto">
          <a:xfrm>
            <a:off x="0" y="0"/>
            <a:ext cx="9144000" cy="5300663"/>
          </a:xfrm>
          <a:prstGeom prst="rect">
            <a:avLst/>
          </a:prstGeom>
          <a:noFill/>
          <a:ln w="9525">
            <a:noFill/>
            <a:miter lim="800000"/>
            <a:headEnd/>
            <a:tailEnd/>
          </a:ln>
        </p:spPr>
      </p:pic>
      <p:sp>
        <p:nvSpPr>
          <p:cNvPr id="45059" name="Text Box 3"/>
          <p:cNvSpPr txBox="1">
            <a:spLocks noChangeArrowheads="1"/>
          </p:cNvSpPr>
          <p:nvPr/>
        </p:nvSpPr>
        <p:spPr bwMode="auto">
          <a:xfrm>
            <a:off x="0" y="2743200"/>
            <a:ext cx="3429000" cy="579438"/>
          </a:xfrm>
          <a:prstGeom prst="rect">
            <a:avLst/>
          </a:prstGeom>
          <a:noFill/>
          <a:ln w="9525">
            <a:noFill/>
            <a:miter lim="800000"/>
            <a:headEnd/>
            <a:tailEnd/>
          </a:ln>
        </p:spPr>
        <p:txBody>
          <a:bodyPr>
            <a:spAutoFit/>
          </a:bodyPr>
          <a:lstStyle/>
          <a:p>
            <a:pPr>
              <a:spcBef>
                <a:spcPct val="50000"/>
              </a:spcBef>
            </a:pPr>
            <a:r>
              <a:rPr lang="en-US" sz="3200" b="1">
                <a:solidFill>
                  <a:schemeClr val="bg1"/>
                </a:solidFill>
              </a:rPr>
              <a:t>Sinking of pier</a:t>
            </a:r>
          </a:p>
        </p:txBody>
      </p:sp>
      <p:sp>
        <p:nvSpPr>
          <p:cNvPr id="45060" name="Text Box 4"/>
          <p:cNvSpPr txBox="1">
            <a:spLocks noChangeArrowheads="1"/>
          </p:cNvSpPr>
          <p:nvPr/>
        </p:nvSpPr>
        <p:spPr bwMode="auto">
          <a:xfrm>
            <a:off x="0" y="2057400"/>
            <a:ext cx="4267200" cy="641350"/>
          </a:xfrm>
          <a:prstGeom prst="rect">
            <a:avLst/>
          </a:prstGeom>
          <a:noFill/>
          <a:ln w="9525">
            <a:noFill/>
            <a:miter lim="800000"/>
            <a:headEnd/>
            <a:tailEnd/>
          </a:ln>
        </p:spPr>
        <p:txBody>
          <a:bodyPr>
            <a:spAutoFit/>
          </a:bodyPr>
          <a:lstStyle/>
          <a:p>
            <a:pPr>
              <a:spcBef>
                <a:spcPct val="50000"/>
              </a:spcBef>
            </a:pPr>
            <a:r>
              <a:rPr lang="en-US" sz="3600" b="1">
                <a:solidFill>
                  <a:schemeClr val="bg1"/>
                </a:solidFill>
              </a:rPr>
              <a:t>Degrading river</a:t>
            </a:r>
          </a:p>
        </p:txBody>
      </p:sp>
      <p:sp>
        <p:nvSpPr>
          <p:cNvPr id="45061" name="TextBox 4"/>
          <p:cNvSpPr txBox="1">
            <a:spLocks noChangeArrowheads="1"/>
          </p:cNvSpPr>
          <p:nvPr/>
        </p:nvSpPr>
        <p:spPr bwMode="auto">
          <a:xfrm>
            <a:off x="179388" y="5589588"/>
            <a:ext cx="8964612" cy="954087"/>
          </a:xfrm>
          <a:prstGeom prst="rect">
            <a:avLst/>
          </a:prstGeom>
          <a:noFill/>
          <a:ln w="9525">
            <a:noFill/>
            <a:miter lim="800000"/>
            <a:headEnd/>
            <a:tailEnd/>
          </a:ln>
        </p:spPr>
        <p:txBody>
          <a:bodyPr>
            <a:spAutoFit/>
          </a:bodyPr>
          <a:lstStyle/>
          <a:p>
            <a:pPr marL="635000" indent="-635000">
              <a:spcBef>
                <a:spcPct val="40000"/>
              </a:spcBef>
              <a:buSzPct val="125000"/>
            </a:pPr>
            <a:r>
              <a:rPr lang="en-US" sz="2800" b="1" u="sng">
                <a:solidFill>
                  <a:srgbClr val="0000CC"/>
                </a:solidFill>
              </a:rPr>
              <a:t>Degrading</a:t>
            </a:r>
            <a:r>
              <a:rPr lang="en-US" sz="2800" b="1">
                <a:solidFill>
                  <a:srgbClr val="0000CC"/>
                </a:solidFill>
              </a:rPr>
              <a:t>: lowering of bed by erosion due to higher velocity</a:t>
            </a:r>
          </a:p>
        </p:txBody>
      </p:sp>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Alluvial"/>
          <p:cNvPicPr>
            <a:picLocks noChangeAspect="1" noChangeArrowheads="1"/>
          </p:cNvPicPr>
          <p:nvPr/>
        </p:nvPicPr>
        <p:blipFill>
          <a:blip r:embed="rId3" cstate="print"/>
          <a:srcRect/>
          <a:stretch>
            <a:fillRect/>
          </a:stretch>
        </p:blipFill>
        <p:spPr bwMode="auto">
          <a:xfrm>
            <a:off x="0" y="0"/>
            <a:ext cx="9144000" cy="5445125"/>
          </a:xfrm>
          <a:prstGeom prst="rect">
            <a:avLst/>
          </a:prstGeom>
          <a:noFill/>
          <a:ln w="9525">
            <a:noFill/>
            <a:miter lim="800000"/>
            <a:headEnd/>
            <a:tailEnd/>
          </a:ln>
        </p:spPr>
      </p:pic>
      <p:sp>
        <p:nvSpPr>
          <p:cNvPr id="46083" name="Text Box 3"/>
          <p:cNvSpPr txBox="1">
            <a:spLocks noChangeArrowheads="1"/>
          </p:cNvSpPr>
          <p:nvPr/>
        </p:nvSpPr>
        <p:spPr bwMode="auto">
          <a:xfrm>
            <a:off x="6324600" y="304800"/>
            <a:ext cx="2819400" cy="641350"/>
          </a:xfrm>
          <a:prstGeom prst="rect">
            <a:avLst/>
          </a:prstGeom>
          <a:noFill/>
          <a:ln w="9525">
            <a:noFill/>
            <a:miter lim="800000"/>
            <a:headEnd/>
            <a:tailEnd/>
          </a:ln>
        </p:spPr>
        <p:txBody>
          <a:bodyPr>
            <a:spAutoFit/>
          </a:bodyPr>
          <a:lstStyle/>
          <a:p>
            <a:pPr>
              <a:spcBef>
                <a:spcPct val="50000"/>
              </a:spcBef>
            </a:pPr>
            <a:r>
              <a:rPr lang="en-US" sz="3600" b="1"/>
              <a:t>Stable river</a:t>
            </a:r>
          </a:p>
        </p:txBody>
      </p:sp>
      <p:sp>
        <p:nvSpPr>
          <p:cNvPr id="46084" name="TextBox 3"/>
          <p:cNvSpPr txBox="1">
            <a:spLocks noChangeArrowheads="1"/>
          </p:cNvSpPr>
          <p:nvPr/>
        </p:nvSpPr>
        <p:spPr bwMode="auto">
          <a:xfrm>
            <a:off x="0" y="5805488"/>
            <a:ext cx="9144000" cy="379591"/>
          </a:xfrm>
          <a:prstGeom prst="rect">
            <a:avLst/>
          </a:prstGeom>
          <a:noFill/>
          <a:ln w="9525">
            <a:noFill/>
            <a:miter lim="800000"/>
            <a:headEnd/>
            <a:tailEnd/>
          </a:ln>
        </p:spPr>
        <p:txBody>
          <a:bodyPr wrap="square">
            <a:spAutoFit/>
          </a:bodyPr>
          <a:lstStyle/>
          <a:p>
            <a:pPr marL="635000" indent="-635000">
              <a:spcBef>
                <a:spcPct val="40000"/>
              </a:spcBef>
              <a:buSzPct val="125000"/>
            </a:pPr>
            <a:r>
              <a:rPr lang="en-US" sz="2800" b="1" u="sng" dirty="0">
                <a:solidFill>
                  <a:srgbClr val="0000CC"/>
                </a:solidFill>
              </a:rPr>
              <a:t>Stable</a:t>
            </a:r>
            <a:r>
              <a:rPr lang="en-US" sz="2800" b="1" dirty="0">
                <a:solidFill>
                  <a:srgbClr val="0000CC"/>
                </a:solidFill>
              </a:rPr>
              <a:t>: No perceptible rise of lowering of river bed occurring over long periods</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480" y="609600"/>
            <a:ext cx="8229600" cy="990600"/>
          </a:xfrm>
        </p:spPr>
        <p:txBody>
          <a:bodyPr/>
          <a:lstStyle/>
          <a:p>
            <a:pPr marL="0" indent="0">
              <a:buNone/>
            </a:pPr>
            <a:r>
              <a:rPr lang="en-IN" sz="2800" dirty="0" smtClean="0">
                <a:latin typeface="+mj-lt"/>
              </a:rPr>
              <a:t>5. </a:t>
            </a:r>
            <a:r>
              <a:rPr lang="en-IN" sz="2400" b="1" dirty="0" smtClean="0">
                <a:latin typeface="+mj-lt"/>
              </a:rPr>
              <a:t>Depth of Scour</a:t>
            </a:r>
            <a:r>
              <a:rPr lang="en-IN" sz="2400" dirty="0" smtClean="0">
                <a:latin typeface="+mj-lt"/>
              </a:rPr>
              <a:t>: The depth of eroded bed of river measured from the water level for the discharge considered</a:t>
            </a:r>
            <a:endParaRPr lang="en-IN" sz="2400" dirty="0">
              <a:latin typeface="+mj-lt"/>
            </a:endParaRPr>
          </a:p>
        </p:txBody>
      </p:sp>
      <p:sp>
        <p:nvSpPr>
          <p:cNvPr id="5" name="TextBox 4"/>
          <p:cNvSpPr txBox="1"/>
          <p:nvPr/>
        </p:nvSpPr>
        <p:spPr>
          <a:xfrm>
            <a:off x="304800" y="1600200"/>
            <a:ext cx="7162800" cy="954107"/>
          </a:xfrm>
          <a:prstGeom prst="rect">
            <a:avLst/>
          </a:prstGeom>
          <a:noFill/>
        </p:spPr>
        <p:txBody>
          <a:bodyPr wrap="square" rtlCol="0">
            <a:spAutoFit/>
          </a:bodyPr>
          <a:lstStyle/>
          <a:p>
            <a:r>
              <a:rPr lang="en-IN" sz="3200" baseline="0" dirty="0" smtClean="0"/>
              <a:t>6</a:t>
            </a:r>
            <a:r>
              <a:rPr lang="en-IN" sz="2800" baseline="0" dirty="0" smtClean="0"/>
              <a:t>.  </a:t>
            </a:r>
            <a:r>
              <a:rPr lang="en-IN" sz="2400" b="1" baseline="0" dirty="0" smtClean="0"/>
              <a:t>Highest flood level (HFL): </a:t>
            </a:r>
            <a:r>
              <a:rPr lang="en-IN" sz="2400" baseline="0" dirty="0" smtClean="0"/>
              <a:t>Highest water level known to have occurred</a:t>
            </a:r>
            <a:endParaRPr lang="en-IN" sz="2400" baseline="0" dirty="0"/>
          </a:p>
        </p:txBody>
      </p:sp>
      <p:sp>
        <p:nvSpPr>
          <p:cNvPr id="6" name="TextBox 5"/>
          <p:cNvSpPr txBox="1"/>
          <p:nvPr/>
        </p:nvSpPr>
        <p:spPr>
          <a:xfrm>
            <a:off x="381000" y="2667000"/>
            <a:ext cx="7620000" cy="892552"/>
          </a:xfrm>
          <a:prstGeom prst="rect">
            <a:avLst/>
          </a:prstGeom>
          <a:noFill/>
        </p:spPr>
        <p:txBody>
          <a:bodyPr wrap="square" rtlCol="0">
            <a:spAutoFit/>
          </a:bodyPr>
          <a:lstStyle/>
          <a:p>
            <a:r>
              <a:rPr lang="en-IN" sz="2800" baseline="0" dirty="0" smtClean="0"/>
              <a:t>7</a:t>
            </a:r>
            <a:r>
              <a:rPr lang="en-IN" sz="2400" dirty="0" smtClean="0"/>
              <a:t>. </a:t>
            </a:r>
            <a:r>
              <a:rPr lang="en-IN" sz="2400" b="1" baseline="0" dirty="0" smtClean="0"/>
              <a:t>Low Water level(LWL) </a:t>
            </a:r>
            <a:r>
              <a:rPr lang="en-IN" sz="2400" baseline="0" dirty="0" smtClean="0"/>
              <a:t>: water level generally obtained during dry weather </a:t>
            </a:r>
            <a:endParaRPr lang="en-IN" sz="2400" baseline="0" dirty="0"/>
          </a:p>
        </p:txBody>
      </p:sp>
      <p:sp>
        <p:nvSpPr>
          <p:cNvPr id="7" name="TextBox 6"/>
          <p:cNvSpPr txBox="1"/>
          <p:nvPr/>
        </p:nvSpPr>
        <p:spPr>
          <a:xfrm>
            <a:off x="381000" y="3886200"/>
            <a:ext cx="8229600" cy="2308324"/>
          </a:xfrm>
          <a:prstGeom prst="rect">
            <a:avLst/>
          </a:prstGeom>
          <a:noFill/>
        </p:spPr>
        <p:txBody>
          <a:bodyPr wrap="square" rtlCol="0">
            <a:spAutoFit/>
          </a:bodyPr>
          <a:lstStyle/>
          <a:p>
            <a:pPr marL="514350" indent="-514350">
              <a:buAutoNum type="arabicPeriod" startAt="8"/>
            </a:pPr>
            <a:r>
              <a:rPr lang="en-IN" sz="2400" b="1" u="sng" baseline="0" dirty="0" smtClean="0"/>
              <a:t>Important bridge</a:t>
            </a:r>
            <a:r>
              <a:rPr lang="en-IN" sz="2400" baseline="0" dirty="0" smtClean="0"/>
              <a:t>: Those having</a:t>
            </a:r>
          </a:p>
          <a:p>
            <a:pPr marL="342900" indent="-342900">
              <a:buAutoNum type="alphaLcParenR"/>
            </a:pPr>
            <a:r>
              <a:rPr lang="en-IN" sz="2400" baseline="0" dirty="0" smtClean="0"/>
              <a:t>Linear water way &gt;= 300m         OR</a:t>
            </a:r>
          </a:p>
          <a:p>
            <a:pPr marL="342900" indent="-342900">
              <a:buAutoNum type="alphaLcParenR"/>
            </a:pPr>
            <a:r>
              <a:rPr lang="en-IN" sz="2400" baseline="0" dirty="0" smtClean="0"/>
              <a:t>Total water way    &gt;= 1000 sqm  OR</a:t>
            </a:r>
          </a:p>
          <a:p>
            <a:pPr marL="342900" indent="-342900">
              <a:buAutoNum type="alphaLcParenR"/>
            </a:pPr>
            <a:r>
              <a:rPr lang="en-IN" sz="2400" baseline="0" dirty="0" smtClean="0"/>
              <a:t>Classified as important by CE/CBE depending upon consideration such as depth of water way, extent of river training works &amp; maintenance problems</a:t>
            </a:r>
            <a:endParaRPr lang="en-IN" sz="2400" baseline="0" dirty="0"/>
          </a:p>
        </p:txBody>
      </p:sp>
    </p:spTree>
    <p:extLst>
      <p:ext uri="{BB962C8B-B14F-4D97-AF65-F5344CB8AC3E}">
        <p14:creationId xmlns:p14="http://schemas.microsoft.com/office/powerpoint/2010/main" xmlns="" val="2158105993"/>
      </p:ext>
    </p:extLst>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BEAUT"/>
          <p:cNvPicPr>
            <a:picLocks noChangeAspect="1" noChangeArrowheads="1"/>
          </p:cNvPicPr>
          <p:nvPr/>
        </p:nvPicPr>
        <p:blipFill>
          <a:blip r:embed="rId2" cstate="print"/>
          <a:srcRect/>
          <a:stretch>
            <a:fillRect/>
          </a:stretch>
        </p:blipFill>
        <p:spPr bwMode="auto">
          <a:xfrm>
            <a:off x="0" y="0"/>
            <a:ext cx="4625975" cy="6858000"/>
          </a:xfrm>
          <a:prstGeom prst="rect">
            <a:avLst/>
          </a:prstGeom>
          <a:solidFill>
            <a:srgbClr val="C0C0C0"/>
          </a:solidFill>
          <a:ln w="38100">
            <a:solidFill>
              <a:srgbClr val="000000"/>
            </a:solidFill>
            <a:miter lim="800000"/>
            <a:headEnd/>
            <a:tailEnd/>
          </a:ln>
        </p:spPr>
      </p:pic>
      <p:pic>
        <p:nvPicPr>
          <p:cNvPr id="47107" name="Picture 3" descr="B"/>
          <p:cNvPicPr>
            <a:picLocks noChangeAspect="1" noChangeArrowheads="1"/>
          </p:cNvPicPr>
          <p:nvPr/>
        </p:nvPicPr>
        <p:blipFill>
          <a:blip r:embed="rId3" cstate="print"/>
          <a:srcRect/>
          <a:stretch>
            <a:fillRect/>
          </a:stretch>
        </p:blipFill>
        <p:spPr bwMode="auto">
          <a:xfrm>
            <a:off x="4572000" y="0"/>
            <a:ext cx="4572000" cy="6858000"/>
          </a:xfrm>
          <a:prstGeom prst="rect">
            <a:avLst/>
          </a:prstGeom>
          <a:solidFill>
            <a:srgbClr val="C0C0C0"/>
          </a:solidFill>
          <a:ln w="38100">
            <a:solidFill>
              <a:srgbClr val="000000"/>
            </a:solidFill>
            <a:miter lim="800000"/>
            <a:headEnd/>
            <a:tailEnd/>
          </a:ln>
        </p:spPr>
      </p:pic>
      <p:sp>
        <p:nvSpPr>
          <p:cNvPr id="47108" name="Line 4"/>
          <p:cNvSpPr>
            <a:spLocks noChangeShapeType="1"/>
          </p:cNvSpPr>
          <p:nvPr/>
        </p:nvSpPr>
        <p:spPr bwMode="auto">
          <a:xfrm>
            <a:off x="4572000" y="0"/>
            <a:ext cx="0" cy="6858000"/>
          </a:xfrm>
          <a:prstGeom prst="line">
            <a:avLst/>
          </a:prstGeom>
          <a:noFill/>
          <a:ln w="38100">
            <a:solidFill>
              <a:schemeClr val="tx1"/>
            </a:solidFill>
            <a:round/>
            <a:headEnd/>
            <a:tailEnd/>
          </a:ln>
        </p:spPr>
        <p:txBody>
          <a:bodyPr/>
          <a:lstStyle/>
          <a:p>
            <a:endParaRPr lang="en-US"/>
          </a:p>
        </p:txBody>
      </p:sp>
      <p:sp>
        <p:nvSpPr>
          <p:cNvPr id="47109" name="Text Box 5"/>
          <p:cNvSpPr txBox="1">
            <a:spLocks noChangeArrowheads="1"/>
          </p:cNvSpPr>
          <p:nvPr/>
        </p:nvSpPr>
        <p:spPr bwMode="auto">
          <a:xfrm>
            <a:off x="1447800" y="5715000"/>
            <a:ext cx="7696200" cy="641350"/>
          </a:xfrm>
          <a:prstGeom prst="rect">
            <a:avLst/>
          </a:prstGeom>
          <a:noFill/>
          <a:ln w="9525">
            <a:noFill/>
            <a:miter lim="800000"/>
            <a:headEnd/>
            <a:tailEnd/>
          </a:ln>
        </p:spPr>
        <p:txBody>
          <a:bodyPr>
            <a:spAutoFit/>
          </a:bodyPr>
          <a:lstStyle/>
          <a:p>
            <a:pPr>
              <a:spcBef>
                <a:spcPct val="50000"/>
              </a:spcBef>
            </a:pPr>
            <a:r>
              <a:rPr lang="en-US" sz="3600" b="1">
                <a:solidFill>
                  <a:schemeClr val="bg1"/>
                </a:solidFill>
              </a:rPr>
              <a:t>Flashy Rivers in the hills</a:t>
            </a:r>
          </a:p>
        </p:txBody>
      </p:sp>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algn="l"/>
            <a:r>
              <a:rPr lang="en-IN" sz="2800" dirty="0" smtClean="0">
                <a:solidFill>
                  <a:srgbClr val="FF00FF"/>
                </a:solidFill>
              </a:rPr>
              <a:t>	Design of Water ways (S.C.C Para 4.5) </a:t>
            </a:r>
            <a:endParaRPr lang="en-IN" sz="2800" dirty="0">
              <a:solidFill>
                <a:srgbClr val="FF00FF"/>
              </a:solidFill>
            </a:endParaRPr>
          </a:p>
        </p:txBody>
      </p:sp>
      <p:sp>
        <p:nvSpPr>
          <p:cNvPr id="3" name="Content Placeholder 2"/>
          <p:cNvSpPr>
            <a:spLocks noGrp="1"/>
          </p:cNvSpPr>
          <p:nvPr>
            <p:ph idx="1"/>
          </p:nvPr>
        </p:nvSpPr>
        <p:spPr>
          <a:xfrm>
            <a:off x="381000" y="990600"/>
            <a:ext cx="8229600" cy="4525963"/>
          </a:xfrm>
        </p:spPr>
        <p:txBody>
          <a:bodyPr>
            <a:normAutofit fontScale="92500"/>
          </a:bodyPr>
          <a:lstStyle/>
          <a:p>
            <a:pPr algn="just">
              <a:buNone/>
            </a:pPr>
            <a:r>
              <a:rPr lang="en-IN" sz="2400" b="1" u="sng" dirty="0" smtClean="0"/>
              <a:t>Para 4.5.1 </a:t>
            </a:r>
            <a:r>
              <a:rPr lang="en-IN" sz="2600" dirty="0" smtClean="0"/>
              <a:t>In the case of a river which flows between stable high banks and which has the whole of the bank-to-bank width functioning actively in a flood of magnitude Q </a:t>
            </a:r>
          </a:p>
          <a:p>
            <a:pPr algn="just">
              <a:buNone/>
            </a:pPr>
            <a:r>
              <a:rPr lang="en-IN" sz="2600" dirty="0" smtClean="0"/>
              <a:t>	</a:t>
            </a:r>
            <a:r>
              <a:rPr lang="en-IN" sz="2600" dirty="0" smtClean="0">
                <a:solidFill>
                  <a:srgbClr val="0000FF"/>
                </a:solidFill>
              </a:rPr>
              <a:t>the waterway provided shall be practically equal to the width of water spread between the stable banks for such discharge</a:t>
            </a:r>
            <a:r>
              <a:rPr lang="en-IN" sz="2600" dirty="0" smtClean="0"/>
              <a:t>. </a:t>
            </a:r>
          </a:p>
          <a:p>
            <a:pPr algn="just">
              <a:buNone/>
            </a:pPr>
            <a:r>
              <a:rPr lang="en-IN" sz="2600" dirty="0" smtClean="0"/>
              <a:t>	 If, however, a river spills over its banks and the depth of spill is appreciable </a:t>
            </a:r>
          </a:p>
          <a:p>
            <a:pPr algn="just">
              <a:buNone/>
            </a:pPr>
            <a:r>
              <a:rPr lang="en-IN" sz="2600" dirty="0" smtClean="0"/>
              <a:t>	</a:t>
            </a:r>
            <a:r>
              <a:rPr lang="en-IN" sz="2600" dirty="0" smtClean="0">
                <a:solidFill>
                  <a:srgbClr val="0000FF"/>
                </a:solidFill>
              </a:rPr>
              <a:t>the waterway shall be suitably increased beyond the bank-to-bank width in order to carry the spill discharge as well. </a:t>
            </a:r>
            <a:endParaRPr lang="en-IN" sz="2600" dirty="0">
              <a:solidFill>
                <a:srgbClr val="0000FF"/>
              </a:solidFill>
            </a:endParaRPr>
          </a:p>
        </p:txBody>
      </p:sp>
    </p:spTree>
    <p:extLst>
      <p:ext uri="{BB962C8B-B14F-4D97-AF65-F5344CB8AC3E}">
        <p14:creationId xmlns:p14="http://schemas.microsoft.com/office/powerpoint/2010/main" xmlns="" val="4206048146"/>
      </p:ext>
    </p:extLst>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5637"/>
            <a:ext cx="8229600" cy="3382963"/>
          </a:xfrm>
        </p:spPr>
        <p:txBody>
          <a:bodyPr/>
          <a:lstStyle/>
          <a:p>
            <a:pPr algn="just">
              <a:buNone/>
            </a:pPr>
            <a:r>
              <a:rPr lang="en-IN" sz="2400" u="sng" dirty="0" smtClean="0"/>
              <a:t>Para 4.5.2</a:t>
            </a:r>
            <a:r>
              <a:rPr lang="en-IN" dirty="0" smtClean="0"/>
              <a:t>	</a:t>
            </a:r>
            <a:r>
              <a:rPr lang="en-IN" sz="2400" dirty="0" smtClean="0"/>
              <a:t>In the case of a river having a comparatively wide and shallow section, with the active channel in flood confined only to a portion of the full width from bank to bank, </a:t>
            </a:r>
          </a:p>
          <a:p>
            <a:pPr algn="just">
              <a:buNone/>
            </a:pPr>
            <a:r>
              <a:rPr lang="en-IN" sz="2400" dirty="0" smtClean="0"/>
              <a:t>	</a:t>
            </a:r>
            <a:r>
              <a:rPr lang="en-IN" sz="2400" dirty="0" smtClean="0">
                <a:solidFill>
                  <a:srgbClr val="0000FF"/>
                </a:solidFill>
              </a:rPr>
              <a:t>constriction of the natural waterway would normally be desirable from both hydraulic and cost considerations</a:t>
            </a:r>
            <a:r>
              <a:rPr lang="en-IN" sz="2400" dirty="0" smtClean="0"/>
              <a:t>.</a:t>
            </a:r>
          </a:p>
          <a:p>
            <a:pPr algn="just">
              <a:buNone/>
            </a:pPr>
            <a:r>
              <a:rPr lang="en-IN" sz="2400" dirty="0" smtClean="0"/>
              <a:t>	  A thorough study of both these factors shall be made before determining the waterway for such a bridge.  </a:t>
            </a:r>
            <a:endParaRPr lang="en-IN" sz="2400" dirty="0"/>
          </a:p>
        </p:txBody>
      </p:sp>
      <p:sp>
        <p:nvSpPr>
          <p:cNvPr id="4" name="TextBox 3"/>
          <p:cNvSpPr txBox="1"/>
          <p:nvPr/>
        </p:nvSpPr>
        <p:spPr>
          <a:xfrm>
            <a:off x="762000" y="4114800"/>
            <a:ext cx="7848600" cy="1631216"/>
          </a:xfrm>
          <a:prstGeom prst="rect">
            <a:avLst/>
          </a:prstGeom>
          <a:noFill/>
        </p:spPr>
        <p:txBody>
          <a:bodyPr wrap="square" rtlCol="0">
            <a:spAutoFit/>
          </a:bodyPr>
          <a:lstStyle/>
          <a:p>
            <a:pPr algn="just">
              <a:buNone/>
            </a:pPr>
            <a:r>
              <a:rPr lang="en-IN" sz="2800" u="sng" baseline="0" dirty="0" smtClean="0"/>
              <a:t>Para 4.5.3</a:t>
            </a:r>
            <a:r>
              <a:rPr lang="en-IN" sz="2800" baseline="0" dirty="0" smtClean="0"/>
              <a:t> </a:t>
            </a:r>
            <a:r>
              <a:rPr lang="en-IN" sz="2400" baseline="0" dirty="0" smtClean="0"/>
              <a:t>For river with alluvial beds and sustained floods the waterway shall normally be equal to width given by Lacey’s formula : </a:t>
            </a:r>
          </a:p>
          <a:p>
            <a:pPr algn="ctr">
              <a:buNone/>
            </a:pPr>
            <a:r>
              <a:rPr lang="en-IN" sz="2400" baseline="0" dirty="0" smtClean="0">
                <a:solidFill>
                  <a:srgbClr val="0000FF"/>
                </a:solidFill>
              </a:rPr>
              <a:t>Pw = 1.811 C √Q  </a:t>
            </a:r>
            <a:r>
              <a:rPr lang="en-IN" sz="2400" baseline="0" dirty="0" smtClean="0">
                <a:solidFill>
                  <a:srgbClr val="0000FF"/>
                </a:solidFill>
                <a:sym typeface="Symbol"/>
              </a:rPr>
              <a:t> </a:t>
            </a:r>
            <a:r>
              <a:rPr lang="en-IN" sz="2400" baseline="0" dirty="0" smtClean="0">
                <a:solidFill>
                  <a:srgbClr val="0000FF"/>
                </a:solidFill>
              </a:rPr>
              <a:t>4.83 (Q)</a:t>
            </a:r>
            <a:r>
              <a:rPr lang="en-IN" sz="2400" baseline="30000" dirty="0" smtClean="0">
                <a:solidFill>
                  <a:srgbClr val="0000FF"/>
                </a:solidFill>
              </a:rPr>
              <a:t>0.5</a:t>
            </a:r>
          </a:p>
        </p:txBody>
      </p:sp>
      <p:sp>
        <p:nvSpPr>
          <p:cNvPr id="5" name="TextBox 4"/>
          <p:cNvSpPr txBox="1"/>
          <p:nvPr/>
        </p:nvSpPr>
        <p:spPr>
          <a:xfrm>
            <a:off x="457200" y="5842337"/>
            <a:ext cx="8458200" cy="830997"/>
          </a:xfrm>
          <a:prstGeom prst="rect">
            <a:avLst/>
          </a:prstGeom>
          <a:noFill/>
        </p:spPr>
        <p:txBody>
          <a:bodyPr wrap="square" rtlCol="0">
            <a:spAutoFit/>
          </a:bodyPr>
          <a:lstStyle/>
          <a:p>
            <a:pPr algn="just">
              <a:buNone/>
            </a:pPr>
            <a:r>
              <a:rPr lang="en-IN" dirty="0" smtClean="0"/>
              <a:t>   Pw = </a:t>
            </a:r>
            <a:r>
              <a:rPr lang="en-IN" b="1" dirty="0" smtClean="0"/>
              <a:t>Wetted perimeter in metres which can be taken as the effective width of waterway in case of large streams</a:t>
            </a:r>
          </a:p>
          <a:p>
            <a:pPr algn="just">
              <a:buNone/>
            </a:pPr>
            <a:r>
              <a:rPr lang="en-IN" dirty="0" smtClean="0"/>
              <a:t>   Q = design discharge in cum/sec</a:t>
            </a:r>
          </a:p>
          <a:p>
            <a:pPr algn="just">
              <a:buNone/>
            </a:pPr>
            <a:r>
              <a:rPr lang="en-IN" dirty="0" smtClean="0"/>
              <a:t>   C = a coefficient normally equal to </a:t>
            </a:r>
            <a:r>
              <a:rPr lang="en-IN" b="1" dirty="0" smtClean="0">
                <a:solidFill>
                  <a:srgbClr val="FF00FF"/>
                </a:solidFill>
              </a:rPr>
              <a:t>2.67</a:t>
            </a:r>
            <a:r>
              <a:rPr lang="en-IN" dirty="0" smtClean="0"/>
              <a:t>, but which may vary from 2.5 to 3.5 according to local conditions depending upon bed slope and bed material. </a:t>
            </a:r>
          </a:p>
        </p:txBody>
      </p:sp>
    </p:spTree>
    <p:extLst>
      <p:ext uri="{BB962C8B-B14F-4D97-AF65-F5344CB8AC3E}">
        <p14:creationId xmlns:p14="http://schemas.microsoft.com/office/powerpoint/2010/main" xmlns="" val="2579359908"/>
      </p:ext>
    </p:extLst>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1"/>
            <a:ext cx="8534400" cy="1981200"/>
          </a:xfrm>
        </p:spPr>
        <p:txBody>
          <a:bodyPr/>
          <a:lstStyle/>
          <a:p>
            <a:pPr>
              <a:buNone/>
            </a:pPr>
            <a:r>
              <a:rPr lang="en-US" sz="2400" u="sng" dirty="0" smtClean="0"/>
              <a:t>Para 4.5.4</a:t>
            </a:r>
            <a:r>
              <a:rPr lang="en-US" sz="2400" dirty="0" smtClean="0"/>
              <a:t>	 </a:t>
            </a:r>
            <a:r>
              <a:rPr lang="en-US" sz="2400" dirty="0" smtClean="0">
                <a:solidFill>
                  <a:srgbClr val="0000FF"/>
                </a:solidFill>
              </a:rPr>
              <a:t>If the river is of a flashy nature </a:t>
            </a:r>
            <a:r>
              <a:rPr lang="en-US" sz="2400" dirty="0" smtClean="0"/>
              <a:t>i.e. the rise and fall of flood is sudden </a:t>
            </a:r>
            <a:r>
              <a:rPr lang="en-US" sz="2400" dirty="0" smtClean="0">
                <a:solidFill>
                  <a:srgbClr val="0000FF"/>
                </a:solidFill>
              </a:rPr>
              <a:t>or the bed material is not alluvial </a:t>
            </a:r>
            <a:r>
              <a:rPr lang="en-US" sz="2400" dirty="0" smtClean="0"/>
              <a:t>and </a:t>
            </a:r>
            <a:r>
              <a:rPr lang="en-US" sz="2400" dirty="0" smtClean="0">
                <a:solidFill>
                  <a:srgbClr val="0000FF"/>
                </a:solidFill>
              </a:rPr>
              <a:t>does not submit readily to the scouring effect of the flood</a:t>
            </a:r>
            <a:r>
              <a:rPr lang="en-US" sz="2400" dirty="0" smtClean="0"/>
              <a:t>, </a:t>
            </a:r>
          </a:p>
          <a:p>
            <a:pPr>
              <a:buNone/>
            </a:pPr>
            <a:r>
              <a:rPr lang="en-US" sz="2400" b="1" dirty="0" smtClean="0">
                <a:solidFill>
                  <a:srgbClr val="FF00FF"/>
                </a:solidFill>
              </a:rPr>
              <a:t>	</a:t>
            </a:r>
            <a:r>
              <a:rPr lang="en-US" sz="2400" b="1" i="1" dirty="0" smtClean="0">
                <a:solidFill>
                  <a:srgbClr val="FF00FF"/>
                </a:solidFill>
              </a:rPr>
              <a:t>Lacey’s regime width formula as given in clause 4.5.3 will not apply  </a:t>
            </a:r>
            <a:endParaRPr lang="en-US" sz="2400" b="1" i="1" dirty="0">
              <a:solidFill>
                <a:srgbClr val="FF00FF"/>
              </a:solidFill>
            </a:endParaRPr>
          </a:p>
        </p:txBody>
      </p:sp>
      <p:sp>
        <p:nvSpPr>
          <p:cNvPr id="5" name="TextBox 4"/>
          <p:cNvSpPr txBox="1"/>
          <p:nvPr/>
        </p:nvSpPr>
        <p:spPr>
          <a:xfrm>
            <a:off x="381000" y="2286000"/>
            <a:ext cx="8382000" cy="4893647"/>
          </a:xfrm>
          <a:prstGeom prst="rect">
            <a:avLst/>
          </a:prstGeom>
          <a:noFill/>
        </p:spPr>
        <p:txBody>
          <a:bodyPr wrap="square" rtlCol="0">
            <a:spAutoFit/>
          </a:bodyPr>
          <a:lstStyle/>
          <a:p>
            <a:r>
              <a:rPr lang="en-US" sz="2400" u="sng" baseline="0" dirty="0" smtClean="0"/>
              <a:t>Para 4.5.5</a:t>
            </a:r>
            <a:r>
              <a:rPr lang="en-US" sz="2400" baseline="0" dirty="0" smtClean="0"/>
              <a:t>	In case of rivers in sub-</a:t>
            </a:r>
            <a:r>
              <a:rPr lang="en-US" sz="2400" baseline="0" dirty="0" err="1" smtClean="0"/>
              <a:t>montane</a:t>
            </a:r>
            <a:r>
              <a:rPr lang="en-US" sz="2400" baseline="0" dirty="0" smtClean="0"/>
              <a:t> stage, where the bed   slopes are steep and the bed material may range from heavy boulders to gravel, it is not possible to lay down rigid rules regarding constriction of water way. Any constriction  in such cases shall be governed largely by :</a:t>
            </a:r>
          </a:p>
          <a:p>
            <a:pPr>
              <a:buFont typeface="Wingdings" pitchFamily="2" charset="2"/>
              <a:buChar char="v"/>
            </a:pPr>
            <a:r>
              <a:rPr lang="en-US" sz="2400" baseline="0" dirty="0" smtClean="0">
                <a:solidFill>
                  <a:srgbClr val="0000FF"/>
                </a:solidFill>
              </a:rPr>
              <a:t>The configuration of active channels</a:t>
            </a:r>
          </a:p>
          <a:p>
            <a:pPr>
              <a:buFont typeface="Wingdings" pitchFamily="2" charset="2"/>
              <a:buChar char="v"/>
            </a:pPr>
            <a:r>
              <a:rPr lang="en-US" sz="2400" baseline="0" dirty="0" smtClean="0">
                <a:solidFill>
                  <a:srgbClr val="0000FF"/>
                </a:solidFill>
              </a:rPr>
              <a:t>The Cost involved in diversion &amp; training of these channels</a:t>
            </a:r>
          </a:p>
          <a:p>
            <a:pPr>
              <a:buFont typeface="Wingdings" pitchFamily="2" charset="2"/>
              <a:buChar char="v"/>
            </a:pPr>
            <a:r>
              <a:rPr lang="en-US" sz="2400" baseline="0" dirty="0" smtClean="0">
                <a:solidFill>
                  <a:srgbClr val="0000FF"/>
                </a:solidFill>
              </a:rPr>
              <a:t>The cost of guide bunds which will need much heavier       protection than the guide bunds of alluvial rivers</a:t>
            </a:r>
            <a:r>
              <a:rPr lang="en-US" sz="2400" baseline="0" dirty="0" smtClean="0">
                <a:solidFill>
                  <a:srgbClr val="FF00FF"/>
                </a:solidFill>
              </a:rPr>
              <a:t>.</a:t>
            </a:r>
          </a:p>
          <a:p>
            <a:r>
              <a:rPr lang="en-US" sz="2400" b="1" i="1" baseline="0" dirty="0" smtClean="0">
                <a:solidFill>
                  <a:srgbClr val="FF00FF"/>
                </a:solidFill>
              </a:rPr>
              <a:t>Each case shall be examined on merits from both hydraulic &amp; economic consideration and best possible solution choosen </a:t>
            </a:r>
          </a:p>
          <a:p>
            <a:endParaRPr lang="en-US" sz="2400" baseline="0" dirty="0"/>
          </a:p>
        </p:txBody>
      </p:sp>
    </p:spTree>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3352799"/>
          </a:xfrm>
        </p:spPr>
        <p:txBody>
          <a:bodyPr>
            <a:normAutofit fontScale="92500"/>
          </a:bodyPr>
          <a:lstStyle/>
          <a:p>
            <a:pPr algn="just">
              <a:buNone/>
            </a:pPr>
            <a:r>
              <a:rPr lang="en-IN" sz="2400" u="sng" dirty="0" smtClean="0">
                <a:solidFill>
                  <a:srgbClr val="0000FF"/>
                </a:solidFill>
              </a:rPr>
              <a:t>Para 4.5.6  </a:t>
            </a:r>
            <a:r>
              <a:rPr lang="en-IN" sz="2400" dirty="0" smtClean="0"/>
              <a:t>	In case of a bridge having one or more piers, the width of waterway obtained from procedure outlined in clause 4.5.3 to 4.5.5 above shall be increased by twice the sum of the weighted mean submerged width of all the piers including footings for wells to arrive at the total width of waterway to be provided between the ends of the bridge; where such increase is not made, the same shall be applied as a deduction from the total width of waterway actually provided to arrive at the effective width. </a:t>
            </a:r>
            <a:endParaRPr lang="en-IN" sz="2400" dirty="0"/>
          </a:p>
        </p:txBody>
      </p:sp>
      <p:pic>
        <p:nvPicPr>
          <p:cNvPr id="5" name="Picture 2"/>
          <p:cNvPicPr>
            <a:picLocks noChangeAspect="1" noChangeArrowheads="1"/>
          </p:cNvPicPr>
          <p:nvPr/>
        </p:nvPicPr>
        <p:blipFill>
          <a:blip r:embed="rId2" cstate="print"/>
          <a:srcRect/>
          <a:stretch>
            <a:fillRect/>
          </a:stretch>
        </p:blipFill>
        <p:spPr bwMode="auto">
          <a:xfrm>
            <a:off x="1828800" y="3733800"/>
            <a:ext cx="3810000" cy="2819400"/>
          </a:xfrm>
          <a:prstGeom prst="rect">
            <a:avLst/>
          </a:prstGeom>
          <a:noFill/>
          <a:ln w="9525">
            <a:noFill/>
            <a:miter lim="800000"/>
            <a:headEnd/>
            <a:tailEnd/>
          </a:ln>
          <a:effectLst/>
        </p:spPr>
      </p:pic>
      <p:sp>
        <p:nvSpPr>
          <p:cNvPr id="6" name="TextBox 5"/>
          <p:cNvSpPr txBox="1"/>
          <p:nvPr/>
        </p:nvSpPr>
        <p:spPr>
          <a:xfrm>
            <a:off x="6172200" y="3810000"/>
            <a:ext cx="2743200" cy="1733808"/>
          </a:xfrm>
          <a:prstGeom prst="rect">
            <a:avLst/>
          </a:prstGeom>
          <a:noFill/>
        </p:spPr>
        <p:txBody>
          <a:bodyPr wrap="square" rtlCol="0">
            <a:spAutoFit/>
          </a:bodyPr>
          <a:lstStyle/>
          <a:p>
            <a:r>
              <a:rPr lang="en-IN" sz="2000" b="1" u="sng" dirty="0" smtClean="0"/>
              <a:t>Para 4.5.6.1 </a:t>
            </a:r>
            <a:r>
              <a:rPr lang="en-IN" sz="2000" b="1" dirty="0" smtClean="0"/>
              <a:t>If the width of the pier is b1, for a height h1, and b2 for height h2 in the submerged portion of the pier having a total height h1 + h2, the weighted mean submerged width is given by the expression. </a:t>
            </a:r>
            <a:endParaRPr lang="en-US" sz="2000" b="1" dirty="0"/>
          </a:p>
        </p:txBody>
      </p:sp>
      <p:sp>
        <p:nvSpPr>
          <p:cNvPr id="7" name="TextBox 6"/>
          <p:cNvSpPr txBox="1"/>
          <p:nvPr/>
        </p:nvSpPr>
        <p:spPr>
          <a:xfrm>
            <a:off x="5715000" y="5715000"/>
            <a:ext cx="3429000" cy="338554"/>
          </a:xfrm>
          <a:prstGeom prst="rect">
            <a:avLst/>
          </a:prstGeom>
          <a:noFill/>
        </p:spPr>
        <p:txBody>
          <a:bodyPr wrap="square" rtlCol="0">
            <a:spAutoFit/>
          </a:bodyPr>
          <a:lstStyle/>
          <a:p>
            <a:pPr algn="just">
              <a:buNone/>
            </a:pPr>
            <a:r>
              <a:rPr lang="en-IN" sz="2400" b="1" dirty="0" smtClean="0">
                <a:solidFill>
                  <a:srgbClr val="FF00FF"/>
                </a:solidFill>
              </a:rPr>
              <a:t>    bmean = h1 b1+h2 b2/(h1 + h2)</a:t>
            </a:r>
          </a:p>
        </p:txBody>
      </p:sp>
    </p:spTree>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95996"/>
          </a:xfrm>
        </p:spPr>
        <p:txBody>
          <a:bodyPr>
            <a:noAutofit/>
          </a:bodyPr>
          <a:lstStyle/>
          <a:p>
            <a:pPr algn="just">
              <a:buNone/>
            </a:pPr>
            <a:r>
              <a:rPr lang="en-IN" sz="2200" u="sng" dirty="0" smtClean="0">
                <a:solidFill>
                  <a:srgbClr val="0000FF"/>
                </a:solidFill>
              </a:rPr>
              <a:t>Para 4.5.7 </a:t>
            </a:r>
            <a:r>
              <a:rPr lang="en-IN" sz="2200" dirty="0" smtClean="0"/>
              <a:t>	For gauge conversion and doubling works, where there is no history of past incidents of over flow/washout/excessive scour etc during last 50 years </a:t>
            </a:r>
          </a:p>
          <a:p>
            <a:pPr algn="just">
              <a:buNone/>
            </a:pPr>
            <a:r>
              <a:rPr lang="en-IN" sz="2200" dirty="0" smtClean="0"/>
              <a:t>		</a:t>
            </a:r>
            <a:r>
              <a:rPr lang="en-IN" sz="2200" dirty="0" smtClean="0">
                <a:solidFill>
                  <a:srgbClr val="FF00FF"/>
                </a:solidFill>
              </a:rPr>
              <a:t>the water way of existing bridge may be retained after taking measures for safety as considered necessary by Chief Engineer</a:t>
            </a:r>
            <a:r>
              <a:rPr lang="en-IN" sz="2200" dirty="0" smtClean="0"/>
              <a:t> </a:t>
            </a:r>
            <a:r>
              <a:rPr lang="en-IN" sz="2200" dirty="0" smtClean="0">
                <a:solidFill>
                  <a:srgbClr val="FF00FF"/>
                </a:solidFill>
              </a:rPr>
              <a:t>In charge</a:t>
            </a:r>
            <a:r>
              <a:rPr lang="en-IN" sz="2200" dirty="0" smtClean="0"/>
              <a:t>. </a:t>
            </a:r>
          </a:p>
          <a:p>
            <a:pPr algn="just">
              <a:buNone/>
            </a:pPr>
            <a:r>
              <a:rPr lang="en-IN" sz="2200" dirty="0" smtClean="0"/>
              <a:t>	For locations where there is history of past incidents of over-flow/washout/excessive scour, </a:t>
            </a:r>
          </a:p>
          <a:p>
            <a:pPr algn="just">
              <a:buNone/>
            </a:pPr>
            <a:r>
              <a:rPr lang="en-IN" sz="2200" dirty="0" smtClean="0"/>
              <a:t>	</a:t>
            </a:r>
            <a:r>
              <a:rPr lang="en-IN" sz="2200" dirty="0" smtClean="0">
                <a:solidFill>
                  <a:srgbClr val="FF00FF"/>
                </a:solidFill>
              </a:rPr>
              <a:t>the waterway has to be re-assessed based on the freshly estimated design discharge using clause 4.3.1 to 4.3.4. </a:t>
            </a:r>
          </a:p>
          <a:p>
            <a:pPr algn="just">
              <a:buNone/>
            </a:pPr>
            <a:r>
              <a:rPr lang="en-IN" sz="2200" dirty="0" smtClean="0">
                <a:solidFill>
                  <a:srgbClr val="FF00FF"/>
                </a:solidFill>
              </a:rPr>
              <a:t>	</a:t>
            </a:r>
            <a:r>
              <a:rPr lang="en-IN" sz="2200" dirty="0" smtClean="0"/>
              <a:t> For locations, where existing bridges are less than 50 years old and there is no past history of incidents of over flow/washout/excessive scour etc,</a:t>
            </a:r>
          </a:p>
          <a:p>
            <a:pPr algn="just">
              <a:buNone/>
            </a:pPr>
            <a:r>
              <a:rPr lang="en-IN" sz="2200" dirty="0" smtClean="0"/>
              <a:t>	 </a:t>
            </a:r>
            <a:r>
              <a:rPr lang="en-IN" sz="2200" dirty="0" smtClean="0">
                <a:solidFill>
                  <a:srgbClr val="FF00FF"/>
                </a:solidFill>
              </a:rPr>
              <a:t>the water way may be judiciously decided after calculation of the design discharge and keeping in view the water way of existing bridges on adjacent locations on the same river.  </a:t>
            </a:r>
            <a:endParaRPr lang="en-IN" sz="2200" dirty="0">
              <a:solidFill>
                <a:srgbClr val="FF00FF"/>
              </a:solidFill>
            </a:endParaRPr>
          </a:p>
        </p:txBody>
      </p:sp>
    </p:spTree>
    <p:extLst>
      <p:ext uri="{BB962C8B-B14F-4D97-AF65-F5344CB8AC3E}">
        <p14:creationId xmlns:p14="http://schemas.microsoft.com/office/powerpoint/2010/main" xmlns="" val="2043755636"/>
      </p:ext>
    </p:extLst>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1295400"/>
          </a:xfrm>
        </p:spPr>
        <p:txBody>
          <a:bodyPr>
            <a:normAutofit/>
          </a:bodyPr>
          <a:lstStyle/>
          <a:p>
            <a:pPr>
              <a:buNone/>
            </a:pPr>
            <a:r>
              <a:rPr lang="en-IN" sz="2400" u="sng" dirty="0" smtClean="0">
                <a:solidFill>
                  <a:srgbClr val="0000FF"/>
                </a:solidFill>
              </a:rPr>
              <a:t>Para 4.5.8</a:t>
            </a:r>
            <a:r>
              <a:rPr lang="en-IN" sz="2400" dirty="0" smtClean="0"/>
              <a:t>	For rebuilding of bridge,</a:t>
            </a:r>
          </a:p>
          <a:p>
            <a:pPr>
              <a:buNone/>
            </a:pPr>
            <a:r>
              <a:rPr lang="en-IN" sz="2400" dirty="0" smtClean="0"/>
              <a:t>   </a:t>
            </a:r>
            <a:r>
              <a:rPr lang="en-IN" sz="2400" dirty="0" smtClean="0">
                <a:solidFill>
                  <a:srgbClr val="FF00FF"/>
                </a:solidFill>
              </a:rPr>
              <a:t>waterway shall be determined keeping in view the design discharge as worked out from clause 4.3</a:t>
            </a:r>
          </a:p>
          <a:p>
            <a:pPr>
              <a:buNone/>
            </a:pPr>
            <a:endParaRPr lang="en-IN" dirty="0" smtClean="0"/>
          </a:p>
          <a:p>
            <a:endParaRPr lang="en-IN" dirty="0"/>
          </a:p>
        </p:txBody>
      </p:sp>
      <p:sp>
        <p:nvSpPr>
          <p:cNvPr id="4" name="TextBox 3"/>
          <p:cNvSpPr txBox="1"/>
          <p:nvPr/>
        </p:nvSpPr>
        <p:spPr>
          <a:xfrm>
            <a:off x="685800" y="1752600"/>
            <a:ext cx="7315200" cy="2286000"/>
          </a:xfrm>
          <a:prstGeom prst="rect">
            <a:avLst/>
          </a:prstGeom>
          <a:noFill/>
        </p:spPr>
        <p:txBody>
          <a:bodyPr wrap="square" rtlCol="0">
            <a:spAutoFit/>
          </a:bodyPr>
          <a:lstStyle/>
          <a:p>
            <a:pPr>
              <a:buNone/>
            </a:pPr>
            <a:r>
              <a:rPr lang="en-IN" sz="2400" u="sng" baseline="0" dirty="0" smtClean="0">
                <a:solidFill>
                  <a:srgbClr val="0000FF"/>
                </a:solidFill>
              </a:rPr>
              <a:t>Para 4.5.9</a:t>
            </a:r>
            <a:r>
              <a:rPr lang="en-IN" sz="2400" baseline="0" dirty="0" smtClean="0"/>
              <a:t>	</a:t>
            </a:r>
            <a:r>
              <a:rPr lang="en-IN" sz="2000" baseline="0" dirty="0" smtClean="0"/>
              <a:t>For strengthening existing bridges by jacketing etc, a reduction in waterway area as per the limits specified below may be allowed by the Chief Bridge Engineer provided that there has been no history of past incidents of overflow/washout/excessive scour etc and that measures for safety as considered necessary by the Field Engineer and approved by CBE are taken. </a:t>
            </a:r>
          </a:p>
        </p:txBody>
      </p:sp>
      <p:graphicFrame>
        <p:nvGraphicFramePr>
          <p:cNvPr id="8" name="Table 7"/>
          <p:cNvGraphicFramePr>
            <a:graphicFrameLocks noGrp="1"/>
          </p:cNvGraphicFramePr>
          <p:nvPr/>
        </p:nvGraphicFramePr>
        <p:xfrm>
          <a:off x="1219200" y="4191000"/>
          <a:ext cx="6324600" cy="1808574"/>
        </p:xfrm>
        <a:graphic>
          <a:graphicData uri="http://schemas.openxmlformats.org/drawingml/2006/table">
            <a:tbl>
              <a:tblPr firstRow="1" bandRow="1">
                <a:effectLst>
                  <a:outerShdw blurRad="50800" dist="50800" dir="5400000" algn="ctr" rotWithShape="0">
                    <a:srgbClr val="000000">
                      <a:alpha val="87000"/>
                    </a:srgbClr>
                  </a:outerShdw>
                </a:effectLst>
                <a:tableStyleId>{5C22544A-7EE6-4342-B048-85BDC9FD1C3A}</a:tableStyleId>
              </a:tblPr>
              <a:tblGrid>
                <a:gridCol w="533400"/>
                <a:gridCol w="2730910"/>
                <a:gridCol w="3060290"/>
              </a:tblGrid>
              <a:tr h="584106">
                <a:tc>
                  <a:txBody>
                    <a:bodyPr/>
                    <a:lstStyle/>
                    <a:p>
                      <a:r>
                        <a:rPr lang="en-IN" sz="1200" dirty="0" smtClean="0">
                          <a:solidFill>
                            <a:srgbClr val="0000FF"/>
                          </a:solidFill>
                        </a:rPr>
                        <a:t>SN</a:t>
                      </a:r>
                      <a:endParaRPr lang="en-IN" sz="1200" dirty="0">
                        <a:solidFill>
                          <a:srgbClr val="0000FF"/>
                        </a:solidFill>
                      </a:endParaRPr>
                    </a:p>
                  </a:txBody>
                  <a:tcPr>
                    <a:noFill/>
                  </a:tcPr>
                </a:tc>
                <a:tc>
                  <a:txBody>
                    <a:bodyPr/>
                    <a:lstStyle/>
                    <a:p>
                      <a:r>
                        <a:rPr lang="en-IN" sz="1200" dirty="0" smtClean="0">
                          <a:solidFill>
                            <a:srgbClr val="0000FF"/>
                          </a:solidFill>
                        </a:rPr>
                        <a:t>SPAN</a:t>
                      </a:r>
                      <a:r>
                        <a:rPr lang="en-IN" sz="1200" baseline="0" dirty="0" smtClean="0">
                          <a:solidFill>
                            <a:srgbClr val="0000FF"/>
                          </a:solidFill>
                        </a:rPr>
                        <a:t> OF BRIDGE </a:t>
                      </a:r>
                      <a:endParaRPr lang="en-IN" sz="1200" dirty="0">
                        <a:solidFill>
                          <a:srgbClr val="0000FF"/>
                        </a:solidFill>
                      </a:endParaRPr>
                    </a:p>
                  </a:txBody>
                  <a:tcPr>
                    <a:noFill/>
                  </a:tcPr>
                </a:tc>
                <a:tc>
                  <a:txBody>
                    <a:bodyPr/>
                    <a:lstStyle/>
                    <a:p>
                      <a:r>
                        <a:rPr lang="en-IN" sz="1200" dirty="0" smtClean="0">
                          <a:solidFill>
                            <a:srgbClr val="0000FF"/>
                          </a:solidFill>
                        </a:rPr>
                        <a:t>REDUCTION IN WATERWAY AREA ALLOWED AS %AGE OF EXISTING WATERWAY.</a:t>
                      </a:r>
                      <a:endParaRPr lang="en-IN" sz="1200" dirty="0">
                        <a:solidFill>
                          <a:srgbClr val="0000FF"/>
                        </a:solidFill>
                      </a:endParaRPr>
                    </a:p>
                  </a:txBody>
                  <a:tcPr>
                    <a:noFill/>
                  </a:tcPr>
                </a:tc>
              </a:tr>
              <a:tr h="293245">
                <a:tc>
                  <a:txBody>
                    <a:bodyPr/>
                    <a:lstStyle/>
                    <a:p>
                      <a:r>
                        <a:rPr lang="en-IN" sz="1200" b="1" dirty="0" smtClean="0">
                          <a:solidFill>
                            <a:srgbClr val="FF0000"/>
                          </a:solidFill>
                        </a:rPr>
                        <a:t>1</a:t>
                      </a:r>
                      <a:endParaRPr lang="en-IN" sz="1200" b="1" dirty="0">
                        <a:solidFill>
                          <a:srgbClr val="FF0000"/>
                        </a:solidFill>
                      </a:endParaRPr>
                    </a:p>
                  </a:txBody>
                  <a:tcPr anchor="ctr">
                    <a:noFill/>
                  </a:tcPr>
                </a:tc>
                <a:tc>
                  <a:txBody>
                    <a:bodyPr/>
                    <a:lstStyle/>
                    <a:p>
                      <a:r>
                        <a:rPr lang="en-IN" sz="1200" b="1" dirty="0" smtClean="0">
                          <a:solidFill>
                            <a:srgbClr val="FF0000"/>
                          </a:solidFill>
                        </a:rPr>
                        <a:t>Upto</a:t>
                      </a:r>
                      <a:r>
                        <a:rPr lang="en-IN" sz="1200" b="1" baseline="0" dirty="0" smtClean="0">
                          <a:solidFill>
                            <a:srgbClr val="FF0000"/>
                          </a:solidFill>
                        </a:rPr>
                        <a:t> and including 3.05 m </a:t>
                      </a:r>
                      <a:endParaRPr lang="en-IN" sz="1200" b="1" dirty="0">
                        <a:solidFill>
                          <a:srgbClr val="FF0000"/>
                        </a:solidFill>
                      </a:endParaRPr>
                    </a:p>
                  </a:txBody>
                  <a:tcPr anchor="ctr">
                    <a:noFill/>
                  </a:tcPr>
                </a:tc>
                <a:tc>
                  <a:txBody>
                    <a:bodyPr/>
                    <a:lstStyle/>
                    <a:p>
                      <a:r>
                        <a:rPr lang="en-IN" sz="1200" b="1" dirty="0" smtClean="0">
                          <a:solidFill>
                            <a:srgbClr val="FF0000"/>
                          </a:solidFill>
                        </a:rPr>
                        <a:t>20%</a:t>
                      </a:r>
                      <a:endParaRPr lang="en-IN" sz="1200" b="1" dirty="0">
                        <a:solidFill>
                          <a:srgbClr val="FF0000"/>
                        </a:solidFill>
                      </a:endParaRPr>
                    </a:p>
                  </a:txBody>
                  <a:tcPr anchor="ctr">
                    <a:noFill/>
                  </a:tcPr>
                </a:tc>
              </a:tr>
              <a:tr h="314191">
                <a:tc>
                  <a:txBody>
                    <a:bodyPr/>
                    <a:lstStyle/>
                    <a:p>
                      <a:r>
                        <a:rPr lang="en-IN" sz="1200" b="1" dirty="0" smtClean="0">
                          <a:solidFill>
                            <a:srgbClr val="FF0000"/>
                          </a:solidFill>
                        </a:rPr>
                        <a:t>2</a:t>
                      </a:r>
                      <a:endParaRPr lang="en-IN" sz="1200" b="1" dirty="0">
                        <a:solidFill>
                          <a:srgbClr val="FF0000"/>
                        </a:solidFill>
                      </a:endParaRPr>
                    </a:p>
                  </a:txBody>
                  <a:tcPr anchor="ctr">
                    <a:noFill/>
                  </a:tcPr>
                </a:tc>
                <a:tc>
                  <a:txBody>
                    <a:bodyPr/>
                    <a:lstStyle/>
                    <a:p>
                      <a:r>
                        <a:rPr lang="en-IN" sz="1200" b="1" dirty="0" smtClean="0">
                          <a:solidFill>
                            <a:srgbClr val="FF0000"/>
                          </a:solidFill>
                        </a:rPr>
                        <a:t>3.05m to 9.12m including </a:t>
                      </a:r>
                      <a:endParaRPr lang="en-IN" sz="1200" b="1" dirty="0">
                        <a:solidFill>
                          <a:srgbClr val="FF0000"/>
                        </a:solidFill>
                      </a:endParaRPr>
                    </a:p>
                  </a:txBody>
                  <a:tcPr anchor="ctr">
                    <a:noFill/>
                  </a:tcPr>
                </a:tc>
                <a:tc>
                  <a:txBody>
                    <a:bodyPr/>
                    <a:lstStyle/>
                    <a:p>
                      <a:r>
                        <a:rPr lang="en-IN" sz="1200" b="1" dirty="0" smtClean="0">
                          <a:solidFill>
                            <a:srgbClr val="FF0000"/>
                          </a:solidFill>
                        </a:rPr>
                        <a:t>Varying linearly from 20% to 10% </a:t>
                      </a:r>
                      <a:endParaRPr lang="en-IN" sz="1200" b="1" dirty="0">
                        <a:solidFill>
                          <a:srgbClr val="FF0000"/>
                        </a:solidFill>
                      </a:endParaRPr>
                    </a:p>
                  </a:txBody>
                  <a:tcPr anchor="ctr">
                    <a:noFill/>
                  </a:tcPr>
                </a:tc>
              </a:tr>
              <a:tr h="561058">
                <a:tc>
                  <a:txBody>
                    <a:bodyPr/>
                    <a:lstStyle/>
                    <a:p>
                      <a:r>
                        <a:rPr lang="en-IN" sz="1200" b="1" dirty="0" smtClean="0">
                          <a:solidFill>
                            <a:srgbClr val="FF0000"/>
                          </a:solidFill>
                        </a:rPr>
                        <a:t>3</a:t>
                      </a:r>
                      <a:endParaRPr lang="en-IN" sz="1200" b="1" dirty="0">
                        <a:solidFill>
                          <a:srgbClr val="FF0000"/>
                        </a:solidFill>
                      </a:endParaRPr>
                    </a:p>
                  </a:txBody>
                  <a:tcPr anchor="ctr">
                    <a:noFill/>
                  </a:tcPr>
                </a:tc>
                <a:tc>
                  <a:txBody>
                    <a:bodyPr/>
                    <a:lstStyle/>
                    <a:p>
                      <a:r>
                        <a:rPr lang="en-IN" sz="1200" b="1" dirty="0" smtClean="0">
                          <a:solidFill>
                            <a:srgbClr val="FF0000"/>
                          </a:solidFill>
                        </a:rPr>
                        <a:t>Greater than 9.12m </a:t>
                      </a:r>
                      <a:endParaRPr lang="en-IN" sz="1200" b="1" dirty="0">
                        <a:solidFill>
                          <a:srgbClr val="FF0000"/>
                        </a:solidFill>
                      </a:endParaRPr>
                    </a:p>
                  </a:txBody>
                  <a:tcPr anchor="ctr">
                    <a:noFill/>
                  </a:tcPr>
                </a:tc>
                <a:tc>
                  <a:txBody>
                    <a:bodyPr/>
                    <a:lstStyle/>
                    <a:p>
                      <a:r>
                        <a:rPr lang="en-IN" sz="1200" b="1" dirty="0" smtClean="0">
                          <a:solidFill>
                            <a:srgbClr val="FF0000"/>
                          </a:solidFill>
                        </a:rPr>
                        <a:t>10% </a:t>
                      </a:r>
                      <a:endParaRPr lang="en-IN" sz="1200" b="1" dirty="0">
                        <a:solidFill>
                          <a:srgbClr val="FF0000"/>
                        </a:solidFill>
                      </a:endParaRPr>
                    </a:p>
                  </a:txBody>
                  <a:tcPr anchor="ctr">
                    <a:noFill/>
                  </a:tcPr>
                </a:tc>
              </a:tr>
            </a:tbl>
          </a:graphicData>
        </a:graphic>
      </p:graphicFrame>
      <p:sp>
        <p:nvSpPr>
          <p:cNvPr id="10" name="TextBox 9"/>
          <p:cNvSpPr txBox="1"/>
          <p:nvPr/>
        </p:nvSpPr>
        <p:spPr>
          <a:xfrm>
            <a:off x="533400" y="6172200"/>
            <a:ext cx="8305800" cy="502702"/>
          </a:xfrm>
          <a:prstGeom prst="rect">
            <a:avLst/>
          </a:prstGeom>
          <a:noFill/>
        </p:spPr>
        <p:txBody>
          <a:bodyPr wrap="square" rtlCol="0">
            <a:spAutoFit/>
          </a:bodyPr>
          <a:lstStyle/>
          <a:p>
            <a:r>
              <a:rPr lang="en-IN" sz="2000" i="1" dirty="0" smtClean="0"/>
              <a:t>Further reduction in the area shall be subject to CRS sanction and submission of detailed calculation of waterways etc.  Where the clearances are not available, the bridge should be rebuilt</a:t>
            </a:r>
            <a:endParaRPr lang="en-US" sz="2000" i="1" dirty="0"/>
          </a:p>
        </p:txBody>
      </p:sp>
    </p:spTree>
    <p:extLst>
      <p:ext uri="{BB962C8B-B14F-4D97-AF65-F5344CB8AC3E}">
        <p14:creationId xmlns:p14="http://schemas.microsoft.com/office/powerpoint/2010/main" xmlns="" val="1135424869"/>
      </p:ext>
    </p:extLst>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609600" y="990600"/>
            <a:ext cx="8001000" cy="5867400"/>
          </a:xfrm>
        </p:spPr>
        <p:txBody>
          <a:bodyPr/>
          <a:lstStyle/>
          <a:p>
            <a:pPr>
              <a:lnSpc>
                <a:spcPct val="90000"/>
              </a:lnSpc>
              <a:buFontTx/>
              <a:buNone/>
            </a:pPr>
            <a:endParaRPr lang="en-US" sz="900" b="1" u="sng" dirty="0">
              <a:effectLst>
                <a:outerShdw blurRad="38100" dist="38100" dir="2700000" algn="tl">
                  <a:srgbClr val="C0C0C0"/>
                </a:outerShdw>
              </a:effectLst>
            </a:endParaRPr>
          </a:p>
          <a:p>
            <a:pPr>
              <a:lnSpc>
                <a:spcPct val="90000"/>
              </a:lnSpc>
              <a:buNone/>
            </a:pPr>
            <a:r>
              <a:rPr lang="en-US" sz="2400" u="sng" dirty="0" smtClean="0"/>
              <a:t>Para 4.6.1</a:t>
            </a:r>
            <a:r>
              <a:rPr lang="en-US" sz="2400" dirty="0" smtClean="0"/>
              <a:t>   The probable max depth of scour for design of foundations and training &amp; protection works </a:t>
            </a:r>
            <a:r>
              <a:rPr lang="en-US" sz="2400" dirty="0" smtClean="0">
                <a:solidFill>
                  <a:srgbClr val="0000FF"/>
                </a:solidFill>
              </a:rPr>
              <a:t>shall  </a:t>
            </a:r>
            <a:r>
              <a:rPr lang="en-US" sz="2400" dirty="0">
                <a:solidFill>
                  <a:srgbClr val="0000FF"/>
                </a:solidFill>
              </a:rPr>
              <a:t>be estimated considering local </a:t>
            </a:r>
            <a:r>
              <a:rPr lang="en-US" sz="2400" dirty="0" smtClean="0">
                <a:solidFill>
                  <a:srgbClr val="0000FF"/>
                </a:solidFill>
              </a:rPr>
              <a:t>condition</a:t>
            </a:r>
          </a:p>
          <a:p>
            <a:pPr>
              <a:lnSpc>
                <a:spcPct val="90000"/>
              </a:lnSpc>
              <a:buNone/>
            </a:pPr>
            <a:r>
              <a:rPr lang="en-US" sz="2400" u="sng" dirty="0" smtClean="0"/>
              <a:t>Para 4.6.2 </a:t>
            </a:r>
            <a:r>
              <a:rPr lang="en-US" sz="2400" dirty="0" smtClean="0"/>
              <a:t>Wherever feasible &amp; especially for flashy rivers and with beds having boulders or gravels</a:t>
            </a:r>
          </a:p>
          <a:p>
            <a:pPr>
              <a:lnSpc>
                <a:spcPct val="90000"/>
              </a:lnSpc>
              <a:buNone/>
            </a:pPr>
            <a:r>
              <a:rPr lang="en-US" sz="2400" dirty="0" smtClean="0"/>
              <a:t>   sounding for purpose of determining the depth of scour shall be </a:t>
            </a:r>
            <a:r>
              <a:rPr lang="en-US" sz="2400" dirty="0"/>
              <a:t>taken </a:t>
            </a:r>
            <a:r>
              <a:rPr lang="en-US" sz="2400" dirty="0" smtClean="0"/>
              <a:t>in the vicinity of site proposed for the bridge. Such sounding are best taken during or immediately after flood </a:t>
            </a:r>
          </a:p>
          <a:p>
            <a:pPr>
              <a:lnSpc>
                <a:spcPct val="90000"/>
              </a:lnSpc>
              <a:buNone/>
            </a:pPr>
            <a:r>
              <a:rPr lang="en-US" sz="2400" dirty="0" smtClean="0"/>
              <a:t>	In calculating design depth of scour allowance shall be made in the observed depth for increased scour due to </a:t>
            </a:r>
            <a:endParaRPr lang="en-US" sz="2400" dirty="0"/>
          </a:p>
          <a:p>
            <a:pPr>
              <a:lnSpc>
                <a:spcPct val="90000"/>
              </a:lnSpc>
              <a:buNone/>
            </a:pPr>
            <a:r>
              <a:rPr lang="en-US" sz="2400" dirty="0" err="1" smtClean="0"/>
              <a:t>i</a:t>
            </a:r>
            <a:r>
              <a:rPr lang="en-US" sz="2400" dirty="0" smtClean="0"/>
              <a:t>)The Design  </a:t>
            </a:r>
            <a:r>
              <a:rPr lang="en-US" sz="2400" dirty="0"/>
              <a:t>discharge being </a:t>
            </a:r>
            <a:r>
              <a:rPr lang="en-US" sz="2400" dirty="0" smtClean="0"/>
              <a:t>greater </a:t>
            </a:r>
            <a:r>
              <a:rPr lang="en-US" sz="2400" dirty="0"/>
              <a:t>than observed </a:t>
            </a:r>
            <a:r>
              <a:rPr lang="en-US" sz="2400" dirty="0" smtClean="0"/>
              <a:t>discharge</a:t>
            </a:r>
          </a:p>
          <a:p>
            <a:pPr>
              <a:lnSpc>
                <a:spcPct val="90000"/>
              </a:lnSpc>
              <a:buNone/>
            </a:pPr>
            <a:r>
              <a:rPr lang="en-US" sz="2400" dirty="0" smtClean="0"/>
              <a:t>ii) Increase </a:t>
            </a:r>
            <a:r>
              <a:rPr lang="en-US" sz="2400" dirty="0"/>
              <a:t>velocity due to </a:t>
            </a:r>
            <a:r>
              <a:rPr lang="en-US" sz="2400" dirty="0" smtClean="0"/>
              <a:t>constriction</a:t>
            </a:r>
          </a:p>
          <a:p>
            <a:pPr>
              <a:lnSpc>
                <a:spcPct val="90000"/>
              </a:lnSpc>
              <a:buNone/>
            </a:pPr>
            <a:r>
              <a:rPr lang="en-US" sz="2400" dirty="0" smtClean="0"/>
              <a:t>iii)Increase  </a:t>
            </a:r>
            <a:r>
              <a:rPr lang="en-US" sz="2400" dirty="0"/>
              <a:t>in scour </a:t>
            </a:r>
            <a:r>
              <a:rPr lang="en-US" sz="2400" dirty="0" smtClean="0"/>
              <a:t>in the proximity of pier/abutments</a:t>
            </a:r>
            <a:endParaRPr lang="en-US" sz="2400" dirty="0"/>
          </a:p>
          <a:p>
            <a:pPr>
              <a:lnSpc>
                <a:spcPct val="90000"/>
              </a:lnSpc>
            </a:pPr>
            <a:endParaRPr lang="en-US" dirty="0"/>
          </a:p>
          <a:p>
            <a:pPr>
              <a:lnSpc>
                <a:spcPct val="90000"/>
              </a:lnSpc>
            </a:pPr>
            <a:endParaRPr lang="en-US" dirty="0"/>
          </a:p>
        </p:txBody>
      </p:sp>
      <p:sp>
        <p:nvSpPr>
          <p:cNvPr id="61444" name="AutoShape 4">
            <a:hlinkClick r:id="rId2" action="ppaction://hlinksldjump" highlightClick="1"/>
          </p:cNvPr>
          <p:cNvSpPr>
            <a:spLocks noChangeArrowheads="1"/>
          </p:cNvSpPr>
          <p:nvPr/>
        </p:nvSpPr>
        <p:spPr bwMode="auto">
          <a:xfrm>
            <a:off x="7086600" y="6324600"/>
            <a:ext cx="609600" cy="304800"/>
          </a:xfrm>
          <a:prstGeom prst="actionButtonForwardNext">
            <a:avLst/>
          </a:prstGeom>
          <a:noFill/>
          <a:ln w="9525">
            <a:noFill/>
            <a:miter lim="800000"/>
            <a:headEnd/>
            <a:tailEnd/>
          </a:ln>
          <a:effectLst/>
        </p:spPr>
        <p:txBody>
          <a:bodyPr wrap="none" anchor="ctr"/>
          <a:lstStyle/>
          <a:p>
            <a:endParaRPr lang="en-IN"/>
          </a:p>
        </p:txBody>
      </p:sp>
      <p:sp>
        <p:nvSpPr>
          <p:cNvPr id="5" name="TextBox 4"/>
          <p:cNvSpPr txBox="1"/>
          <p:nvPr/>
        </p:nvSpPr>
        <p:spPr>
          <a:xfrm>
            <a:off x="533400" y="533400"/>
            <a:ext cx="6629400" cy="350865"/>
          </a:xfrm>
          <a:prstGeom prst="rect">
            <a:avLst/>
          </a:prstGeom>
          <a:noFill/>
        </p:spPr>
        <p:txBody>
          <a:bodyPr wrap="square" rtlCol="0">
            <a:spAutoFit/>
          </a:bodyPr>
          <a:lstStyle/>
          <a:p>
            <a:pPr>
              <a:lnSpc>
                <a:spcPct val="90000"/>
              </a:lnSpc>
              <a:buNone/>
            </a:pPr>
            <a:r>
              <a:rPr lang="en-US" sz="2800" b="1" u="sng" dirty="0" smtClean="0">
                <a:solidFill>
                  <a:srgbClr val="FF00FF"/>
                </a:solidFill>
                <a:effectLst>
                  <a:outerShdw blurRad="38100" dist="38100" dir="2700000" algn="tl">
                    <a:srgbClr val="C0C0C0"/>
                  </a:outerShdw>
                </a:effectLst>
              </a:rPr>
              <a:t>Depth of Scour</a:t>
            </a:r>
            <a:r>
              <a:rPr lang="en-US" sz="2800" b="1" dirty="0" smtClean="0">
                <a:solidFill>
                  <a:srgbClr val="FF00FF"/>
                </a:solidFill>
                <a:effectLst>
                  <a:outerShdw blurRad="38100" dist="38100" dir="2700000" algn="tl">
                    <a:srgbClr val="C0C0C0"/>
                  </a:outerShdw>
                </a:effectLst>
              </a:rPr>
              <a:t> </a:t>
            </a:r>
            <a:r>
              <a:rPr lang="en-US" sz="2800" dirty="0" smtClean="0">
                <a:solidFill>
                  <a:srgbClr val="FF3399"/>
                </a:solidFill>
              </a:rPr>
              <a:t>(Para 4.6 S.S.C)</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229600" cy="3733799"/>
          </a:xfrm>
        </p:spPr>
        <p:txBody>
          <a:bodyPr>
            <a:normAutofit fontScale="92500" lnSpcReduction="10000"/>
          </a:bodyPr>
          <a:lstStyle/>
          <a:p>
            <a:pPr algn="just">
              <a:buNone/>
            </a:pPr>
            <a:r>
              <a:rPr lang="en-IN" sz="2400" u="sng" dirty="0" smtClean="0"/>
              <a:t>Para 4.6.3</a:t>
            </a:r>
            <a:r>
              <a:rPr lang="en-IN" sz="2400" dirty="0" smtClean="0"/>
              <a:t>	</a:t>
            </a:r>
            <a:r>
              <a:rPr lang="en-IN" sz="2600" dirty="0" smtClean="0"/>
              <a:t>In the case of natural channels flowing in alluvial beds </a:t>
            </a:r>
            <a:r>
              <a:rPr lang="en-IN" sz="2600" i="1" dirty="0" smtClean="0"/>
              <a:t>where the width of waterway provided is not less than Lacey’s regime width,</a:t>
            </a:r>
          </a:p>
          <a:p>
            <a:pPr algn="just">
              <a:buNone/>
            </a:pPr>
            <a:r>
              <a:rPr lang="en-IN" sz="2600" dirty="0" smtClean="0"/>
              <a:t>	</a:t>
            </a:r>
            <a:r>
              <a:rPr lang="en-IN" sz="2600" dirty="0" smtClean="0">
                <a:solidFill>
                  <a:srgbClr val="FF00FF"/>
                </a:solidFill>
              </a:rPr>
              <a:t> </a:t>
            </a:r>
            <a:r>
              <a:rPr lang="en-IN" sz="2600" dirty="0" smtClean="0">
                <a:solidFill>
                  <a:srgbClr val="0000FF"/>
                </a:solidFill>
              </a:rPr>
              <a:t>the normal depth of Scour (D) below the foundation design discharge (Q</a:t>
            </a:r>
            <a:r>
              <a:rPr lang="en-IN" sz="2600" baseline="-25000" dirty="0" smtClean="0">
                <a:solidFill>
                  <a:srgbClr val="0000FF"/>
                </a:solidFill>
              </a:rPr>
              <a:t>f</a:t>
            </a:r>
            <a:r>
              <a:rPr lang="en-IN" sz="2600" dirty="0" smtClean="0">
                <a:solidFill>
                  <a:srgbClr val="0000FF"/>
                </a:solidFill>
              </a:rPr>
              <a:t>) level may be estimated from Lacey’s formulas as indicated below </a:t>
            </a:r>
          </a:p>
          <a:p>
            <a:pPr algn="just">
              <a:buNone/>
            </a:pPr>
            <a:r>
              <a:rPr lang="en-IN" sz="2600" dirty="0">
                <a:solidFill>
                  <a:srgbClr val="0000FF"/>
                </a:solidFill>
              </a:rPr>
              <a:t>	</a:t>
            </a:r>
            <a:r>
              <a:rPr lang="en-IN" sz="2600" dirty="0" smtClean="0">
                <a:solidFill>
                  <a:srgbClr val="0000FF"/>
                </a:solidFill>
              </a:rPr>
              <a:t>	</a:t>
            </a:r>
            <a:r>
              <a:rPr lang="en-IN" sz="2600" b="1" dirty="0" smtClean="0">
                <a:solidFill>
                  <a:srgbClr val="0000FF"/>
                </a:solidFill>
              </a:rPr>
              <a:t>D = 0.473 (Q</a:t>
            </a:r>
            <a:r>
              <a:rPr lang="en-IN" sz="2600" b="1" baseline="-25000" dirty="0" smtClean="0">
                <a:solidFill>
                  <a:srgbClr val="0000FF"/>
                </a:solidFill>
              </a:rPr>
              <a:t>f</a:t>
            </a:r>
            <a:r>
              <a:rPr lang="en-IN" sz="2600" b="1" dirty="0" smtClean="0">
                <a:solidFill>
                  <a:srgbClr val="0000FF"/>
                </a:solidFill>
              </a:rPr>
              <a:t>/f)</a:t>
            </a:r>
            <a:r>
              <a:rPr lang="en-IN" sz="2600" b="1" baseline="30000" dirty="0" smtClean="0">
                <a:solidFill>
                  <a:srgbClr val="0000FF"/>
                </a:solidFill>
              </a:rPr>
              <a:t>1/3</a:t>
            </a:r>
          </a:p>
          <a:p>
            <a:pPr indent="0" algn="just">
              <a:buNone/>
            </a:pPr>
            <a:r>
              <a:rPr lang="en-IN" sz="2600" dirty="0" smtClean="0"/>
              <a:t>where D is depth in metres Q</a:t>
            </a:r>
            <a:r>
              <a:rPr lang="en-IN" sz="2600" baseline="-25000" dirty="0" smtClean="0"/>
              <a:t>f</a:t>
            </a:r>
            <a:r>
              <a:rPr lang="en-IN" sz="2600" dirty="0" smtClean="0"/>
              <a:t> is in cumecs and </a:t>
            </a:r>
          </a:p>
          <a:p>
            <a:pPr indent="0" algn="just">
              <a:buNone/>
            </a:pPr>
            <a:r>
              <a:rPr lang="en-IN" sz="2600" i="1" dirty="0" smtClean="0">
                <a:solidFill>
                  <a:srgbClr val="FF3399"/>
                </a:solidFill>
              </a:rPr>
              <a:t>f is Lacey’s silt factor for representative sample of bed material obtained from scour zone</a:t>
            </a:r>
            <a:r>
              <a:rPr lang="en-IN" sz="2600" dirty="0" smtClean="0">
                <a:solidFill>
                  <a:srgbClr val="FF3399"/>
                </a:solidFill>
              </a:rPr>
              <a:t>. </a:t>
            </a:r>
            <a:endParaRPr lang="en-IN" sz="2600" dirty="0">
              <a:solidFill>
                <a:srgbClr val="FF3399"/>
              </a:solidFill>
            </a:endParaRPr>
          </a:p>
        </p:txBody>
      </p:sp>
      <p:sp>
        <p:nvSpPr>
          <p:cNvPr id="5" name="TextBox 4"/>
          <p:cNvSpPr txBox="1"/>
          <p:nvPr/>
        </p:nvSpPr>
        <p:spPr>
          <a:xfrm>
            <a:off x="685800" y="4343400"/>
            <a:ext cx="7924800" cy="2308324"/>
          </a:xfrm>
          <a:prstGeom prst="rect">
            <a:avLst/>
          </a:prstGeom>
          <a:noFill/>
        </p:spPr>
        <p:txBody>
          <a:bodyPr wrap="square" rtlCol="0">
            <a:spAutoFit/>
          </a:bodyPr>
          <a:lstStyle/>
          <a:p>
            <a:pPr algn="just">
              <a:buNone/>
            </a:pPr>
            <a:r>
              <a:rPr lang="en-IN" sz="2400" u="sng" baseline="0" dirty="0" smtClean="0">
                <a:solidFill>
                  <a:srgbClr val="0000FF"/>
                </a:solidFill>
              </a:rPr>
              <a:t>Para 4.6.4</a:t>
            </a:r>
            <a:r>
              <a:rPr lang="en-IN" sz="2400" baseline="0" dirty="0" smtClean="0"/>
              <a:t>	</a:t>
            </a:r>
            <a:r>
              <a:rPr lang="en-IN" sz="2400" i="1" baseline="0" dirty="0" smtClean="0"/>
              <a:t>Where due to constriction of waterway, the width is less than Lacey’s regime width for Q </a:t>
            </a:r>
            <a:r>
              <a:rPr lang="en-IN" sz="2400" baseline="0" dirty="0" smtClean="0"/>
              <a:t>or where it is narrow and deep as in the case of incised rivers and has sandy bed, the normal depth of scour may be estimated by the following formula : </a:t>
            </a:r>
          </a:p>
          <a:p>
            <a:pPr algn="just">
              <a:buNone/>
            </a:pPr>
            <a:r>
              <a:rPr lang="en-IN" sz="2400" baseline="0" dirty="0" smtClean="0"/>
              <a:t>	</a:t>
            </a:r>
            <a:r>
              <a:rPr lang="en-IN" sz="2000" b="1" baseline="0" dirty="0" smtClean="0">
                <a:solidFill>
                  <a:srgbClr val="0000FF"/>
                </a:solidFill>
              </a:rPr>
              <a:t>D = 1.338 </a:t>
            </a:r>
            <a:r>
              <a:rPr lang="en-IN" sz="2400" b="1" baseline="0" dirty="0" smtClean="0">
                <a:solidFill>
                  <a:srgbClr val="0000FF"/>
                </a:solidFill>
              </a:rPr>
              <a:t>(</a:t>
            </a:r>
            <a:r>
              <a:rPr lang="en-IN" sz="2400" b="1" baseline="30000" dirty="0" smtClean="0">
                <a:solidFill>
                  <a:srgbClr val="0000FF"/>
                </a:solidFill>
              </a:rPr>
              <a:t>q</a:t>
            </a:r>
            <a:r>
              <a:rPr lang="en-IN" sz="2400" b="1" dirty="0" smtClean="0">
                <a:solidFill>
                  <a:srgbClr val="0000FF"/>
                </a:solidFill>
              </a:rPr>
              <a:t>f</a:t>
            </a:r>
            <a:r>
              <a:rPr lang="en-IN" sz="2400" b="1" baseline="30000" dirty="0" smtClean="0">
                <a:solidFill>
                  <a:srgbClr val="0000FF"/>
                </a:solidFill>
              </a:rPr>
              <a:t>2</a:t>
            </a:r>
            <a:r>
              <a:rPr lang="en-IN" sz="2400" b="1" baseline="0" dirty="0" smtClean="0">
                <a:solidFill>
                  <a:srgbClr val="0000FF"/>
                </a:solidFill>
              </a:rPr>
              <a:t>/f)</a:t>
            </a:r>
            <a:r>
              <a:rPr lang="en-IN" sz="2000" b="1" baseline="30000" dirty="0" smtClean="0">
                <a:solidFill>
                  <a:srgbClr val="0000FF"/>
                </a:solidFill>
              </a:rPr>
              <a:t>1/3</a:t>
            </a:r>
          </a:p>
        </p:txBody>
      </p:sp>
      <p:sp>
        <p:nvSpPr>
          <p:cNvPr id="6" name="TextBox 5"/>
          <p:cNvSpPr txBox="1"/>
          <p:nvPr/>
        </p:nvSpPr>
        <p:spPr>
          <a:xfrm>
            <a:off x="5791200" y="5943600"/>
            <a:ext cx="3124200" cy="830997"/>
          </a:xfrm>
          <a:prstGeom prst="rect">
            <a:avLst/>
          </a:prstGeom>
          <a:noFill/>
        </p:spPr>
        <p:txBody>
          <a:bodyPr wrap="square" rtlCol="0">
            <a:spAutoFit/>
          </a:bodyPr>
          <a:lstStyle/>
          <a:p>
            <a:pPr indent="0" algn="just">
              <a:buNone/>
            </a:pPr>
            <a:r>
              <a:rPr lang="en-IN" b="1" dirty="0" smtClean="0"/>
              <a:t>Where </a:t>
            </a:r>
            <a:r>
              <a:rPr lang="en-IN" b="1" dirty="0" err="1" smtClean="0"/>
              <a:t>qf</a:t>
            </a:r>
            <a:r>
              <a:rPr lang="en-IN" b="1" dirty="0" smtClean="0"/>
              <a:t> is the discharge intensity in cubic metre per second per metre width and ‘f’ is silt factor as defined in clause 4.6.3.</a:t>
            </a:r>
          </a:p>
        </p:txBody>
      </p:sp>
    </p:spTree>
  </p:cSld>
  <p:clrMapOvr>
    <a:masterClrMapping/>
  </p:clrMapOvr>
  <p:transition>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1676400"/>
          </a:xfrm>
        </p:spPr>
        <p:txBody>
          <a:bodyPr/>
          <a:lstStyle/>
          <a:p>
            <a:pPr>
              <a:buNone/>
            </a:pPr>
            <a:r>
              <a:rPr lang="en-IN" sz="2400" dirty="0" smtClean="0">
                <a:solidFill>
                  <a:srgbClr val="0000FF"/>
                </a:solidFill>
              </a:rPr>
              <a:t>Para 4.6.6</a:t>
            </a:r>
            <a:r>
              <a:rPr lang="en-IN" sz="2400" dirty="0" smtClean="0"/>
              <a:t>	The depth calculated (vide clause 4.6.3 and 4.6.4 above) shall be increased as indicated below, to obtain maximum depth of scour for design of foundations, protection works and training works : </a:t>
            </a:r>
          </a:p>
          <a:p>
            <a:pPr>
              <a:buNone/>
            </a:pPr>
            <a:endParaRPr lang="en-IN" dirty="0"/>
          </a:p>
        </p:txBody>
      </p:sp>
      <p:graphicFrame>
        <p:nvGraphicFramePr>
          <p:cNvPr id="4" name="Table 3"/>
          <p:cNvGraphicFramePr>
            <a:graphicFrameLocks noGrp="1"/>
          </p:cNvGraphicFramePr>
          <p:nvPr/>
        </p:nvGraphicFramePr>
        <p:xfrm>
          <a:off x="381000" y="2286000"/>
          <a:ext cx="7010400" cy="2763520"/>
        </p:xfrm>
        <a:graphic>
          <a:graphicData uri="http://schemas.openxmlformats.org/drawingml/2006/table">
            <a:tbl>
              <a:tblPr firstRow="1" bandRow="1">
                <a:effectLst>
                  <a:outerShdw blurRad="50800" dist="50800" dir="5400000" algn="ctr" rotWithShape="0">
                    <a:srgbClr val="000000">
                      <a:alpha val="99000"/>
                    </a:srgbClr>
                  </a:outerShdw>
                </a:effectLst>
                <a:tableStyleId>{5C22544A-7EE6-4342-B048-85BDC9FD1C3A}</a:tableStyleId>
              </a:tblPr>
              <a:tblGrid>
                <a:gridCol w="4724400"/>
                <a:gridCol w="2286000"/>
              </a:tblGrid>
              <a:tr h="370840">
                <a:tc>
                  <a:txBody>
                    <a:bodyPr/>
                    <a:lstStyle/>
                    <a:p>
                      <a:r>
                        <a:rPr lang="en-IN" sz="1800" u="sng" dirty="0" smtClean="0">
                          <a:solidFill>
                            <a:srgbClr val="0000FF"/>
                          </a:solidFill>
                        </a:rPr>
                        <a:t>Nature of the</a:t>
                      </a:r>
                      <a:r>
                        <a:rPr lang="en-IN" sz="1800" u="sng" baseline="0" dirty="0" smtClean="0">
                          <a:solidFill>
                            <a:srgbClr val="0000FF"/>
                          </a:solidFill>
                        </a:rPr>
                        <a:t> river </a:t>
                      </a:r>
                      <a:endParaRPr lang="en-IN" sz="1800" u="sng" dirty="0">
                        <a:solidFill>
                          <a:srgbClr val="0000FF"/>
                        </a:solidFill>
                      </a:endParaRPr>
                    </a:p>
                  </a:txBody>
                  <a:tcPr>
                    <a:noFill/>
                  </a:tcPr>
                </a:tc>
                <a:tc>
                  <a:txBody>
                    <a:bodyPr/>
                    <a:lstStyle/>
                    <a:p>
                      <a:r>
                        <a:rPr lang="en-IN" sz="1800" u="sng" dirty="0" smtClean="0">
                          <a:solidFill>
                            <a:srgbClr val="0000FF"/>
                          </a:solidFill>
                        </a:rPr>
                        <a:t>Depth of scour</a:t>
                      </a:r>
                      <a:r>
                        <a:rPr lang="en-IN" sz="1800" u="sng" baseline="0" dirty="0" smtClean="0">
                          <a:solidFill>
                            <a:srgbClr val="0000FF"/>
                          </a:solidFill>
                        </a:rPr>
                        <a:t> </a:t>
                      </a:r>
                      <a:endParaRPr lang="en-IN" sz="1800" u="sng" dirty="0">
                        <a:solidFill>
                          <a:srgbClr val="0000FF"/>
                        </a:solidFill>
                      </a:endParaRPr>
                    </a:p>
                  </a:txBody>
                  <a:tcPr>
                    <a:noFill/>
                  </a:tcPr>
                </a:tc>
              </a:tr>
              <a:tr h="370840">
                <a:tc>
                  <a:txBody>
                    <a:bodyPr/>
                    <a:lstStyle/>
                    <a:p>
                      <a:r>
                        <a:rPr lang="en-IN" sz="1800" dirty="0" smtClean="0"/>
                        <a:t>In a straight reach</a:t>
                      </a:r>
                      <a:endParaRPr lang="en-IN" sz="1800" dirty="0"/>
                    </a:p>
                  </a:txBody>
                  <a:tcPr>
                    <a:noFill/>
                  </a:tcPr>
                </a:tc>
                <a:tc>
                  <a:txBody>
                    <a:bodyPr/>
                    <a:lstStyle/>
                    <a:p>
                      <a:r>
                        <a:rPr lang="en-IN" sz="1800" dirty="0" smtClean="0"/>
                        <a:t>1.25 D</a:t>
                      </a:r>
                      <a:endParaRPr lang="en-IN" sz="1800" dirty="0"/>
                    </a:p>
                  </a:txBody>
                  <a:tcPr>
                    <a:noFill/>
                  </a:tcPr>
                </a:tc>
              </a:tr>
              <a:tr h="370840">
                <a:tc>
                  <a:txBody>
                    <a:bodyPr/>
                    <a:lstStyle/>
                    <a:p>
                      <a:r>
                        <a:rPr lang="en-IN" sz="1800" dirty="0" smtClean="0"/>
                        <a:t>At the moderate bend conditions e.g. Along apron of guide bund </a:t>
                      </a:r>
                      <a:endParaRPr lang="en-IN" sz="1800" dirty="0"/>
                    </a:p>
                  </a:txBody>
                  <a:tcPr>
                    <a:noFill/>
                  </a:tcPr>
                </a:tc>
                <a:tc>
                  <a:txBody>
                    <a:bodyPr/>
                    <a:lstStyle/>
                    <a:p>
                      <a:r>
                        <a:rPr lang="en-IN" sz="1800" dirty="0" smtClean="0"/>
                        <a:t>1.5 D</a:t>
                      </a:r>
                      <a:endParaRPr lang="en-IN" sz="1800" dirty="0"/>
                    </a:p>
                  </a:txBody>
                  <a:tcPr>
                    <a:noFill/>
                  </a:tcPr>
                </a:tc>
              </a:tr>
              <a:tr h="370840">
                <a:tc>
                  <a:txBody>
                    <a:bodyPr/>
                    <a:lstStyle/>
                    <a:p>
                      <a:r>
                        <a:rPr lang="en-IN" sz="1800" dirty="0" smtClean="0"/>
                        <a:t>At a severe bend </a:t>
                      </a:r>
                      <a:endParaRPr lang="en-IN" sz="1800" dirty="0"/>
                    </a:p>
                  </a:txBody>
                  <a:tcPr>
                    <a:noFill/>
                  </a:tcPr>
                </a:tc>
                <a:tc>
                  <a:txBody>
                    <a:bodyPr/>
                    <a:lstStyle/>
                    <a:p>
                      <a:r>
                        <a:rPr lang="en-IN" sz="1800" dirty="0" smtClean="0"/>
                        <a:t>1.75 D</a:t>
                      </a:r>
                      <a:endParaRPr lang="en-IN" sz="1800" dirty="0"/>
                    </a:p>
                  </a:txBody>
                  <a:tcPr>
                    <a:noFill/>
                  </a:tcPr>
                </a:tc>
              </a:tr>
              <a:tr h="370840">
                <a:tc>
                  <a:txBody>
                    <a:bodyPr/>
                    <a:lstStyle/>
                    <a:p>
                      <a:r>
                        <a:rPr lang="en-IN" sz="1800" dirty="0" smtClean="0"/>
                        <a:t>At</a:t>
                      </a:r>
                      <a:r>
                        <a:rPr lang="en-IN" sz="1800" baseline="0" dirty="0" smtClean="0"/>
                        <a:t> a right angle bend or at nose of piers </a:t>
                      </a:r>
                      <a:endParaRPr lang="en-IN" sz="1800" dirty="0"/>
                    </a:p>
                  </a:txBody>
                  <a:tcPr>
                    <a:noFill/>
                  </a:tcPr>
                </a:tc>
                <a:tc>
                  <a:txBody>
                    <a:bodyPr/>
                    <a:lstStyle/>
                    <a:p>
                      <a:r>
                        <a:rPr lang="en-IN" sz="1800" dirty="0" smtClean="0"/>
                        <a:t>2.0 D </a:t>
                      </a:r>
                      <a:endParaRPr lang="en-IN" sz="1800" dirty="0"/>
                    </a:p>
                  </a:txBody>
                  <a:tcPr>
                    <a:noFill/>
                  </a:tcPr>
                </a:tc>
              </a:tr>
              <a:tr h="370840">
                <a:tc>
                  <a:txBody>
                    <a:bodyPr/>
                    <a:lstStyle/>
                    <a:p>
                      <a:r>
                        <a:rPr lang="en-IN" sz="1800" dirty="0" smtClean="0"/>
                        <a:t>In severe swirls</a:t>
                      </a:r>
                      <a:r>
                        <a:rPr lang="en-IN" sz="1800" baseline="0" dirty="0" smtClean="0"/>
                        <a:t> e.g. Against mole head of a guide bund </a:t>
                      </a:r>
                      <a:endParaRPr lang="en-IN" sz="1800" dirty="0"/>
                    </a:p>
                  </a:txBody>
                  <a:tcPr>
                    <a:noFill/>
                  </a:tcPr>
                </a:tc>
                <a:tc>
                  <a:txBody>
                    <a:bodyPr/>
                    <a:lstStyle/>
                    <a:p>
                      <a:r>
                        <a:rPr lang="en-IN" sz="1800" dirty="0" smtClean="0"/>
                        <a:t>2.5 to 2.75 D </a:t>
                      </a:r>
                      <a:endParaRPr lang="en-IN" sz="1800" dirty="0"/>
                    </a:p>
                  </a:txBody>
                  <a:tcPr>
                    <a:noFill/>
                  </a:tcPr>
                </a:tc>
              </a:tr>
            </a:tbl>
          </a:graphicData>
        </a:graphic>
      </p:graphicFrame>
      <p:sp>
        <p:nvSpPr>
          <p:cNvPr id="5" name="TextBox 4"/>
          <p:cNvSpPr txBox="1"/>
          <p:nvPr/>
        </p:nvSpPr>
        <p:spPr>
          <a:xfrm>
            <a:off x="304800" y="5334000"/>
            <a:ext cx="8534400" cy="1138773"/>
          </a:xfrm>
          <a:prstGeom prst="rect">
            <a:avLst/>
          </a:prstGeom>
          <a:noFill/>
        </p:spPr>
        <p:txBody>
          <a:bodyPr wrap="square" rtlCol="0">
            <a:spAutoFit/>
          </a:bodyPr>
          <a:lstStyle/>
          <a:p>
            <a:pPr>
              <a:buNone/>
            </a:pPr>
            <a:r>
              <a:rPr lang="en-IN" sz="2400" u="sng" baseline="0" dirty="0" smtClean="0"/>
              <a:t>Para 4.6.5</a:t>
            </a:r>
            <a:r>
              <a:rPr lang="en-IN" sz="2400" baseline="0" dirty="0" smtClean="0"/>
              <a:t>	</a:t>
            </a:r>
            <a:r>
              <a:rPr lang="en-IN" sz="2000" baseline="0" dirty="0" smtClean="0"/>
              <a:t>The silt factor ‘f’ shall be determined for representative samples of bed material collected from scour zone using the formula : </a:t>
            </a:r>
          </a:p>
          <a:p>
            <a:pPr>
              <a:buNone/>
            </a:pPr>
            <a:r>
              <a:rPr lang="en-IN" sz="2400" baseline="0" dirty="0" smtClean="0"/>
              <a:t>	</a:t>
            </a:r>
            <a:r>
              <a:rPr lang="en-IN" sz="2400" b="1" baseline="0" dirty="0" smtClean="0">
                <a:solidFill>
                  <a:srgbClr val="0000FF"/>
                </a:solidFill>
              </a:rPr>
              <a:t>f = 1.76 √m </a:t>
            </a:r>
          </a:p>
        </p:txBody>
      </p:sp>
      <p:sp>
        <p:nvSpPr>
          <p:cNvPr id="6" name="TextBox 5"/>
          <p:cNvSpPr txBox="1"/>
          <p:nvPr/>
        </p:nvSpPr>
        <p:spPr>
          <a:xfrm>
            <a:off x="3733800" y="6172200"/>
            <a:ext cx="4800600" cy="502702"/>
          </a:xfrm>
          <a:prstGeom prst="rect">
            <a:avLst/>
          </a:prstGeom>
          <a:noFill/>
        </p:spPr>
        <p:txBody>
          <a:bodyPr wrap="square" rtlCol="0">
            <a:spAutoFit/>
          </a:bodyPr>
          <a:lstStyle/>
          <a:p>
            <a:pPr indent="0">
              <a:buNone/>
            </a:pPr>
            <a:r>
              <a:rPr lang="en-IN" sz="2000" b="1" dirty="0" smtClean="0"/>
              <a:t>Where m is weighted mean diameter of the bed material particles in mm</a:t>
            </a: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914400"/>
            <a:ext cx="6553200" cy="1631216"/>
          </a:xfrm>
          <a:prstGeom prst="rect">
            <a:avLst/>
          </a:prstGeom>
          <a:noFill/>
        </p:spPr>
        <p:txBody>
          <a:bodyPr wrap="square" rtlCol="0">
            <a:spAutoFit/>
          </a:bodyPr>
          <a:lstStyle/>
          <a:p>
            <a:r>
              <a:rPr lang="en-IN" sz="2800" baseline="0" dirty="0" smtClean="0"/>
              <a:t>9</a:t>
            </a:r>
            <a:r>
              <a:rPr lang="en-IN" sz="2400" baseline="0" dirty="0" smtClean="0"/>
              <a:t>.  </a:t>
            </a:r>
            <a:r>
              <a:rPr lang="en-IN" sz="2400" b="1" baseline="0" dirty="0" smtClean="0"/>
              <a:t>Major Bridge</a:t>
            </a:r>
            <a:r>
              <a:rPr lang="en-IN" sz="2400" baseline="0" dirty="0" smtClean="0"/>
              <a:t>: Those having</a:t>
            </a:r>
          </a:p>
          <a:p>
            <a:pPr marL="342900" indent="-342900">
              <a:buAutoNum type="alphaLcParenR"/>
            </a:pPr>
            <a:r>
              <a:rPr lang="en-IN" sz="2400" baseline="0" dirty="0" smtClean="0"/>
              <a:t>Total water way &gt;= 18 m  OR</a:t>
            </a:r>
          </a:p>
          <a:p>
            <a:pPr marL="342900" indent="-342900">
              <a:buAutoNum type="alphaLcParenR"/>
            </a:pPr>
            <a:r>
              <a:rPr lang="en-IN" sz="2400" baseline="0" dirty="0" smtClean="0"/>
              <a:t>Clear opening of 12 m or more in any one span  </a:t>
            </a:r>
            <a:endParaRPr lang="en-IN" sz="2400" baseline="0" dirty="0"/>
          </a:p>
        </p:txBody>
      </p:sp>
      <p:sp>
        <p:nvSpPr>
          <p:cNvPr id="3" name="TextBox 2"/>
          <p:cNvSpPr txBox="1"/>
          <p:nvPr/>
        </p:nvSpPr>
        <p:spPr>
          <a:xfrm>
            <a:off x="533400" y="2667000"/>
            <a:ext cx="7543800" cy="892552"/>
          </a:xfrm>
          <a:prstGeom prst="rect">
            <a:avLst/>
          </a:prstGeom>
          <a:noFill/>
        </p:spPr>
        <p:txBody>
          <a:bodyPr wrap="square" rtlCol="0">
            <a:spAutoFit/>
          </a:bodyPr>
          <a:lstStyle/>
          <a:p>
            <a:r>
              <a:rPr lang="en-IN" sz="2800" baseline="0" dirty="0" smtClean="0"/>
              <a:t>10</a:t>
            </a:r>
            <a:r>
              <a:rPr lang="en-IN" sz="2400" b="1" baseline="0" dirty="0" smtClean="0"/>
              <a:t>. Protection works</a:t>
            </a:r>
            <a:r>
              <a:rPr lang="en-IN" sz="2400" baseline="0" dirty="0" smtClean="0"/>
              <a:t>: Works to protect the bridge and its approaches from damage of flood water</a:t>
            </a:r>
            <a:endParaRPr lang="en-IN" sz="2400" baseline="0" dirty="0"/>
          </a:p>
        </p:txBody>
      </p:sp>
      <p:sp>
        <p:nvSpPr>
          <p:cNvPr id="4" name="TextBox 3"/>
          <p:cNvSpPr txBox="1"/>
          <p:nvPr/>
        </p:nvSpPr>
        <p:spPr>
          <a:xfrm>
            <a:off x="457200" y="3810000"/>
            <a:ext cx="7239000" cy="830997"/>
          </a:xfrm>
          <a:prstGeom prst="rect">
            <a:avLst/>
          </a:prstGeom>
          <a:noFill/>
        </p:spPr>
        <p:txBody>
          <a:bodyPr wrap="square" rtlCol="0">
            <a:spAutoFit/>
          </a:bodyPr>
          <a:lstStyle/>
          <a:p>
            <a:r>
              <a:rPr lang="en-IN" sz="2400" baseline="0" dirty="0" smtClean="0"/>
              <a:t>11</a:t>
            </a:r>
            <a:r>
              <a:rPr lang="en-IN" sz="2400" b="1" baseline="0" dirty="0" smtClean="0"/>
              <a:t>. Training works</a:t>
            </a:r>
            <a:r>
              <a:rPr lang="en-IN" sz="2400" baseline="0" dirty="0" smtClean="0"/>
              <a:t>: The works designed to guide and confine the flow of river </a:t>
            </a:r>
            <a:endParaRPr lang="en-IN" sz="2400" baseline="0" dirty="0"/>
          </a:p>
        </p:txBody>
      </p:sp>
    </p:spTree>
    <p:extLst>
      <p:ext uri="{BB962C8B-B14F-4D97-AF65-F5344CB8AC3E}">
        <p14:creationId xmlns:p14="http://schemas.microsoft.com/office/powerpoint/2010/main" xmlns="" val="1538698981"/>
      </p:ext>
    </p:extLst>
  </p:cSld>
  <p:clrMapOvr>
    <a:masterClrMapping/>
  </p:clrMapOvr>
  <p:transition>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990600"/>
          <a:ext cx="6019800" cy="3581400"/>
        </p:xfrm>
        <a:graphic>
          <a:graphicData uri="http://schemas.openxmlformats.org/drawingml/2006/table">
            <a:tbl>
              <a:tblPr firstRow="1" bandRow="1">
                <a:effectLst>
                  <a:outerShdw blurRad="50800" dist="50800" dir="5400000" algn="ctr" rotWithShape="0">
                    <a:srgbClr val="000000">
                      <a:alpha val="99000"/>
                    </a:srgbClr>
                  </a:outerShdw>
                </a:effectLst>
                <a:tableStyleId>{5C22544A-7EE6-4342-B048-85BDC9FD1C3A}</a:tableStyleId>
              </a:tblPr>
              <a:tblGrid>
                <a:gridCol w="2514600"/>
                <a:gridCol w="2209800"/>
                <a:gridCol w="1295400"/>
              </a:tblGrid>
              <a:tr h="715145">
                <a:tc>
                  <a:txBody>
                    <a:bodyPr/>
                    <a:lstStyle/>
                    <a:p>
                      <a:r>
                        <a:rPr lang="en-IN" sz="1600" u="sng" dirty="0" smtClean="0">
                          <a:solidFill>
                            <a:srgbClr val="0000FF"/>
                          </a:solidFill>
                        </a:rPr>
                        <a:t>Type of bed material </a:t>
                      </a:r>
                      <a:endParaRPr lang="en-IN" sz="1600" u="sng" dirty="0">
                        <a:solidFill>
                          <a:srgbClr val="0000FF"/>
                        </a:solidFill>
                      </a:endParaRPr>
                    </a:p>
                  </a:txBody>
                  <a:tcPr>
                    <a:noFill/>
                  </a:tcPr>
                </a:tc>
                <a:tc>
                  <a:txBody>
                    <a:bodyPr/>
                    <a:lstStyle/>
                    <a:p>
                      <a:r>
                        <a:rPr lang="en-IN" sz="1600" u="sng" dirty="0" smtClean="0">
                          <a:solidFill>
                            <a:srgbClr val="0000FF"/>
                          </a:solidFill>
                        </a:rPr>
                        <a:t>Weighted</a:t>
                      </a:r>
                      <a:r>
                        <a:rPr lang="en-IN" sz="1600" u="sng" baseline="0" dirty="0" smtClean="0">
                          <a:solidFill>
                            <a:srgbClr val="0000FF"/>
                          </a:solidFill>
                        </a:rPr>
                        <a:t> mean dia of particle (mm)</a:t>
                      </a:r>
                      <a:endParaRPr lang="en-IN" sz="1600" u="sng" dirty="0">
                        <a:solidFill>
                          <a:srgbClr val="0000FF"/>
                        </a:solidFill>
                      </a:endParaRPr>
                    </a:p>
                  </a:txBody>
                  <a:tcPr>
                    <a:noFill/>
                  </a:tcPr>
                </a:tc>
                <a:tc>
                  <a:txBody>
                    <a:bodyPr/>
                    <a:lstStyle/>
                    <a:p>
                      <a:r>
                        <a:rPr lang="en-IN" sz="1600" u="none" dirty="0" smtClean="0">
                          <a:solidFill>
                            <a:srgbClr val="0000FF"/>
                          </a:solidFill>
                        </a:rPr>
                        <a:t>          </a:t>
                      </a:r>
                      <a:r>
                        <a:rPr lang="en-IN" sz="1600" u="sng" dirty="0" smtClean="0">
                          <a:solidFill>
                            <a:srgbClr val="0000FF"/>
                          </a:solidFill>
                        </a:rPr>
                        <a:t> Value of ‘f’</a:t>
                      </a:r>
                      <a:endParaRPr lang="en-IN" sz="1600" u="sng" dirty="0">
                        <a:solidFill>
                          <a:srgbClr val="0000FF"/>
                        </a:solidFill>
                      </a:endParaRPr>
                    </a:p>
                  </a:txBody>
                  <a:tcPr>
                    <a:noFill/>
                  </a:tcPr>
                </a:tc>
              </a:tr>
              <a:tr h="414330">
                <a:tc>
                  <a:txBody>
                    <a:bodyPr/>
                    <a:lstStyle/>
                    <a:p>
                      <a:r>
                        <a:rPr lang="en-IN" dirty="0" smtClean="0"/>
                        <a:t>(</a:t>
                      </a:r>
                      <a:r>
                        <a:rPr lang="en-IN" dirty="0" err="1" smtClean="0"/>
                        <a:t>i</a:t>
                      </a:r>
                      <a:r>
                        <a:rPr lang="en-IN" dirty="0" smtClean="0"/>
                        <a:t>) Coarse silt </a:t>
                      </a:r>
                      <a:endParaRPr lang="en-IN" dirty="0"/>
                    </a:p>
                  </a:txBody>
                  <a:tcPr>
                    <a:noFill/>
                  </a:tcPr>
                </a:tc>
                <a:tc>
                  <a:txBody>
                    <a:bodyPr/>
                    <a:lstStyle/>
                    <a:p>
                      <a:pPr algn="ctr"/>
                      <a:r>
                        <a:rPr lang="en-IN" dirty="0" smtClean="0"/>
                        <a:t>0.04</a:t>
                      </a:r>
                      <a:endParaRPr lang="en-IN" dirty="0"/>
                    </a:p>
                  </a:txBody>
                  <a:tcPr>
                    <a:noFill/>
                  </a:tcPr>
                </a:tc>
                <a:tc>
                  <a:txBody>
                    <a:bodyPr/>
                    <a:lstStyle/>
                    <a:p>
                      <a:pPr algn="ctr"/>
                      <a:r>
                        <a:rPr lang="en-IN" dirty="0" smtClean="0"/>
                        <a:t>0.35</a:t>
                      </a:r>
                      <a:endParaRPr lang="en-IN" dirty="0"/>
                    </a:p>
                  </a:txBody>
                  <a:tcPr>
                    <a:noFill/>
                  </a:tcPr>
                </a:tc>
              </a:tr>
              <a:tr h="715145">
                <a:tc>
                  <a:txBody>
                    <a:bodyPr/>
                    <a:lstStyle/>
                    <a:p>
                      <a:r>
                        <a:rPr lang="en-IN" dirty="0" smtClean="0"/>
                        <a:t>(ii) Fine sand </a:t>
                      </a:r>
                      <a:endParaRPr lang="en-IN" dirty="0"/>
                    </a:p>
                  </a:txBody>
                  <a:tcPr>
                    <a:noFill/>
                  </a:tcPr>
                </a:tc>
                <a:tc>
                  <a:txBody>
                    <a:bodyPr/>
                    <a:lstStyle/>
                    <a:p>
                      <a:pPr algn="ctr"/>
                      <a:r>
                        <a:rPr lang="en-IN" dirty="0" smtClean="0"/>
                        <a:t>0.08</a:t>
                      </a:r>
                    </a:p>
                    <a:p>
                      <a:pPr algn="ctr"/>
                      <a:r>
                        <a:rPr lang="en-IN" dirty="0" smtClean="0"/>
                        <a:t>0.15</a:t>
                      </a:r>
                      <a:endParaRPr lang="en-IN" dirty="0"/>
                    </a:p>
                  </a:txBody>
                  <a:tcPr>
                    <a:noFill/>
                  </a:tcPr>
                </a:tc>
                <a:tc>
                  <a:txBody>
                    <a:bodyPr/>
                    <a:lstStyle/>
                    <a:p>
                      <a:pPr algn="ctr"/>
                      <a:r>
                        <a:rPr lang="en-IN" dirty="0" smtClean="0"/>
                        <a:t>0.50</a:t>
                      </a:r>
                    </a:p>
                    <a:p>
                      <a:pPr algn="ctr"/>
                      <a:r>
                        <a:rPr lang="en-IN" dirty="0" smtClean="0"/>
                        <a:t>0.68</a:t>
                      </a:r>
                      <a:endParaRPr lang="en-IN" dirty="0"/>
                    </a:p>
                  </a:txBody>
                  <a:tcPr>
                    <a:noFill/>
                  </a:tcPr>
                </a:tc>
              </a:tr>
              <a:tr h="715145">
                <a:tc>
                  <a:txBody>
                    <a:bodyPr/>
                    <a:lstStyle/>
                    <a:p>
                      <a:r>
                        <a:rPr lang="en-IN" dirty="0" smtClean="0"/>
                        <a:t>(iii) Medium sand </a:t>
                      </a:r>
                      <a:endParaRPr lang="en-IN" dirty="0"/>
                    </a:p>
                  </a:txBody>
                  <a:tcPr>
                    <a:noFill/>
                  </a:tcPr>
                </a:tc>
                <a:tc>
                  <a:txBody>
                    <a:bodyPr/>
                    <a:lstStyle/>
                    <a:p>
                      <a:pPr algn="ctr"/>
                      <a:r>
                        <a:rPr lang="en-IN" dirty="0" smtClean="0"/>
                        <a:t>0.3</a:t>
                      </a:r>
                    </a:p>
                    <a:p>
                      <a:pPr algn="ctr"/>
                      <a:r>
                        <a:rPr lang="en-IN" dirty="0" smtClean="0"/>
                        <a:t>0.5</a:t>
                      </a:r>
                      <a:endParaRPr lang="en-IN" dirty="0"/>
                    </a:p>
                  </a:txBody>
                  <a:tcPr>
                    <a:noFill/>
                  </a:tcPr>
                </a:tc>
                <a:tc>
                  <a:txBody>
                    <a:bodyPr/>
                    <a:lstStyle/>
                    <a:p>
                      <a:pPr algn="ctr"/>
                      <a:r>
                        <a:rPr lang="en-IN" dirty="0" smtClean="0"/>
                        <a:t>0.96</a:t>
                      </a:r>
                    </a:p>
                    <a:p>
                      <a:pPr algn="ctr"/>
                      <a:r>
                        <a:rPr lang="en-IN" dirty="0" smtClean="0"/>
                        <a:t>1.24</a:t>
                      </a:r>
                      <a:endParaRPr lang="en-IN" dirty="0"/>
                    </a:p>
                  </a:txBody>
                  <a:tcPr>
                    <a:noFill/>
                  </a:tcPr>
                </a:tc>
              </a:tr>
              <a:tr h="1021635">
                <a:tc>
                  <a:txBody>
                    <a:bodyPr/>
                    <a:lstStyle/>
                    <a:p>
                      <a:r>
                        <a:rPr lang="en-IN" dirty="0" smtClean="0"/>
                        <a:t>(iv) Coarse sand </a:t>
                      </a:r>
                      <a:endParaRPr lang="en-IN" dirty="0"/>
                    </a:p>
                  </a:txBody>
                  <a:tcPr>
                    <a:noFill/>
                  </a:tcPr>
                </a:tc>
                <a:tc>
                  <a:txBody>
                    <a:bodyPr/>
                    <a:lstStyle/>
                    <a:p>
                      <a:pPr algn="ctr"/>
                      <a:r>
                        <a:rPr lang="en-IN" dirty="0" smtClean="0"/>
                        <a:t>0.7</a:t>
                      </a:r>
                    </a:p>
                    <a:p>
                      <a:pPr algn="ctr"/>
                      <a:r>
                        <a:rPr lang="en-IN" dirty="0" smtClean="0"/>
                        <a:t>1.0</a:t>
                      </a:r>
                    </a:p>
                    <a:p>
                      <a:pPr algn="ctr"/>
                      <a:r>
                        <a:rPr lang="en-IN" dirty="0" smtClean="0"/>
                        <a:t>2.0</a:t>
                      </a:r>
                      <a:endParaRPr lang="en-IN" dirty="0"/>
                    </a:p>
                  </a:txBody>
                  <a:tcPr>
                    <a:noFill/>
                  </a:tcPr>
                </a:tc>
                <a:tc>
                  <a:txBody>
                    <a:bodyPr/>
                    <a:lstStyle/>
                    <a:p>
                      <a:pPr algn="ctr"/>
                      <a:r>
                        <a:rPr lang="en-IN" dirty="0" smtClean="0"/>
                        <a:t>1.47</a:t>
                      </a:r>
                    </a:p>
                    <a:p>
                      <a:pPr algn="ctr"/>
                      <a:r>
                        <a:rPr lang="en-IN" dirty="0" smtClean="0"/>
                        <a:t>1.76</a:t>
                      </a:r>
                    </a:p>
                    <a:p>
                      <a:pPr algn="ctr"/>
                      <a:r>
                        <a:rPr lang="en-IN" dirty="0" smtClean="0"/>
                        <a:t>2.49</a:t>
                      </a:r>
                      <a:endParaRPr lang="en-IN" dirty="0"/>
                    </a:p>
                  </a:txBody>
                  <a:tcPr>
                    <a:noFill/>
                  </a:tcPr>
                </a:tc>
              </a:tr>
            </a:tbl>
          </a:graphicData>
        </a:graphic>
      </p:graphicFrame>
      <p:sp>
        <p:nvSpPr>
          <p:cNvPr id="3" name="TextBox 2"/>
          <p:cNvSpPr txBox="1"/>
          <p:nvPr/>
        </p:nvSpPr>
        <p:spPr>
          <a:xfrm>
            <a:off x="381000" y="228600"/>
            <a:ext cx="6172200" cy="584775"/>
          </a:xfrm>
          <a:prstGeom prst="rect">
            <a:avLst/>
          </a:prstGeom>
          <a:noFill/>
        </p:spPr>
        <p:txBody>
          <a:bodyPr wrap="square" rtlCol="0">
            <a:spAutoFit/>
          </a:bodyPr>
          <a:lstStyle/>
          <a:p>
            <a:pPr indent="0">
              <a:buNone/>
            </a:pPr>
            <a:r>
              <a:rPr lang="en-IN" sz="2400" dirty="0" smtClean="0"/>
              <a:t>The Values for ‘f’ for different types of bed material, commonly met with are given below:</a:t>
            </a:r>
          </a:p>
        </p:txBody>
      </p:sp>
      <p:sp>
        <p:nvSpPr>
          <p:cNvPr id="5" name="TextBox 4"/>
          <p:cNvSpPr txBox="1"/>
          <p:nvPr/>
        </p:nvSpPr>
        <p:spPr>
          <a:xfrm>
            <a:off x="990600" y="5105400"/>
            <a:ext cx="6172200" cy="369332"/>
          </a:xfrm>
          <a:prstGeom prst="rect">
            <a:avLst/>
          </a:prstGeom>
          <a:noFill/>
        </p:spPr>
        <p:txBody>
          <a:bodyPr wrap="square" rtlCol="0">
            <a:spAutoFit/>
          </a:bodyPr>
          <a:lstStyle/>
          <a:p>
            <a:r>
              <a:rPr lang="en-US" baseline="0" dirty="0" smtClean="0"/>
              <a:t>D</a:t>
            </a:r>
            <a:r>
              <a:rPr lang="en-US" dirty="0" smtClean="0"/>
              <a:t>1</a:t>
            </a:r>
            <a:r>
              <a:rPr lang="en-US" baseline="0" dirty="0" smtClean="0"/>
              <a:t>/D</a:t>
            </a:r>
            <a:r>
              <a:rPr lang="en-US" dirty="0" smtClean="0"/>
              <a:t>2 </a:t>
            </a:r>
            <a:r>
              <a:rPr lang="en-US" baseline="0" dirty="0" smtClean="0">
                <a:sym typeface="Symbol"/>
              </a:rPr>
              <a:t></a:t>
            </a:r>
            <a:r>
              <a:rPr lang="en-US" baseline="0" dirty="0" smtClean="0"/>
              <a:t> (f2/f1)</a:t>
            </a:r>
            <a:r>
              <a:rPr lang="en-US" baseline="30000" dirty="0" smtClean="0"/>
              <a:t>(1/3) </a:t>
            </a:r>
            <a:r>
              <a:rPr lang="en-US" baseline="0" dirty="0" smtClean="0">
                <a:sym typeface="Symbol"/>
              </a:rPr>
              <a:t></a:t>
            </a:r>
            <a:r>
              <a:rPr lang="en-US" baseline="0" dirty="0" smtClean="0"/>
              <a:t>  (m</a:t>
            </a:r>
            <a:r>
              <a:rPr lang="en-US" dirty="0" smtClean="0"/>
              <a:t>2</a:t>
            </a:r>
            <a:r>
              <a:rPr lang="en-US" baseline="0" dirty="0" smtClean="0"/>
              <a:t>/m</a:t>
            </a:r>
            <a:r>
              <a:rPr lang="en-US" dirty="0" smtClean="0"/>
              <a:t>1</a:t>
            </a:r>
            <a:r>
              <a:rPr lang="en-US" baseline="0" dirty="0" smtClean="0"/>
              <a:t>)</a:t>
            </a:r>
            <a:r>
              <a:rPr lang="en-US" baseline="30000" dirty="0" smtClean="0"/>
              <a:t>(1/2)</a:t>
            </a:r>
            <a:r>
              <a:rPr lang="en-US" baseline="0" dirty="0" smtClean="0"/>
              <a:t> </a:t>
            </a:r>
            <a:r>
              <a:rPr lang="en-US" baseline="30000" dirty="0" smtClean="0"/>
              <a:t>x (1/3) </a:t>
            </a:r>
            <a:r>
              <a:rPr lang="en-US" baseline="0" dirty="0" smtClean="0">
                <a:sym typeface="Symbol"/>
              </a:rPr>
              <a:t></a:t>
            </a:r>
            <a:r>
              <a:rPr lang="en-US" baseline="0" dirty="0" smtClean="0"/>
              <a:t> (m</a:t>
            </a:r>
            <a:r>
              <a:rPr lang="en-US" dirty="0" smtClean="0"/>
              <a:t>2</a:t>
            </a:r>
            <a:r>
              <a:rPr lang="en-US" baseline="0" dirty="0" smtClean="0"/>
              <a:t>/m</a:t>
            </a:r>
            <a:r>
              <a:rPr lang="en-US" dirty="0" smtClean="0"/>
              <a:t>1</a:t>
            </a:r>
            <a:r>
              <a:rPr lang="en-US" baseline="0" dirty="0" smtClean="0"/>
              <a:t>)</a:t>
            </a:r>
            <a:r>
              <a:rPr lang="en-US" baseline="30000" dirty="0" smtClean="0"/>
              <a:t>1/6</a:t>
            </a:r>
            <a:endParaRPr lang="en-US" baseline="30000" dirty="0"/>
          </a:p>
        </p:txBody>
      </p:sp>
      <p:sp>
        <p:nvSpPr>
          <p:cNvPr id="6" name="TextBox 5"/>
          <p:cNvSpPr txBox="1"/>
          <p:nvPr/>
        </p:nvSpPr>
        <p:spPr>
          <a:xfrm>
            <a:off x="1219200" y="5715000"/>
            <a:ext cx="5486400" cy="297517"/>
          </a:xfrm>
          <a:prstGeom prst="rect">
            <a:avLst/>
          </a:prstGeom>
          <a:noFill/>
        </p:spPr>
        <p:txBody>
          <a:bodyPr wrap="square" rtlCol="0">
            <a:spAutoFit/>
          </a:bodyPr>
          <a:lstStyle/>
          <a:p>
            <a:r>
              <a:rPr lang="en-US" sz="2000" b="1" dirty="0" smtClean="0">
                <a:solidFill>
                  <a:srgbClr val="0000FF"/>
                </a:solidFill>
              </a:rPr>
              <a:t>D1/D2 = (2/0.04) </a:t>
            </a:r>
            <a:r>
              <a:rPr lang="en-US" sz="2000" b="1" baseline="30000" dirty="0" smtClean="0">
                <a:solidFill>
                  <a:srgbClr val="0000FF"/>
                </a:solidFill>
              </a:rPr>
              <a:t>1/6</a:t>
            </a:r>
            <a:r>
              <a:rPr lang="en-US" sz="2000" b="1" dirty="0" smtClean="0">
                <a:solidFill>
                  <a:srgbClr val="0000FF"/>
                </a:solidFill>
              </a:rPr>
              <a:t> = 1.92</a:t>
            </a:r>
            <a:endParaRPr lang="en-US" sz="2000" b="1" dirty="0">
              <a:solidFill>
                <a:srgbClr val="0000FF"/>
              </a:solidFill>
            </a:endParaRPr>
          </a:p>
        </p:txBody>
      </p:sp>
      <p:sp>
        <p:nvSpPr>
          <p:cNvPr id="7" name="TextBox 6"/>
          <p:cNvSpPr txBox="1"/>
          <p:nvPr/>
        </p:nvSpPr>
        <p:spPr>
          <a:xfrm>
            <a:off x="533400" y="6096000"/>
            <a:ext cx="8229600" cy="646331"/>
          </a:xfrm>
          <a:prstGeom prst="rect">
            <a:avLst/>
          </a:prstGeom>
          <a:noFill/>
        </p:spPr>
        <p:txBody>
          <a:bodyPr wrap="square" rtlCol="0">
            <a:spAutoFit/>
          </a:bodyPr>
          <a:lstStyle/>
          <a:p>
            <a:r>
              <a:rPr lang="en-US" b="1" u="sng" baseline="0" dirty="0" smtClean="0"/>
              <a:t>Para 4.6.7 </a:t>
            </a:r>
            <a:r>
              <a:rPr lang="en-US" baseline="0" dirty="0" smtClean="0"/>
              <a:t>In case of clayey beds, wherever possible, maximum depth of scour shall be assessed from actual observations</a:t>
            </a:r>
            <a:endParaRPr lang="en-US" baseline="0" dirty="0"/>
          </a:p>
        </p:txBody>
      </p:sp>
    </p:spTree>
    <p:extLst>
      <p:ext uri="{BB962C8B-B14F-4D97-AF65-F5344CB8AC3E}">
        <p14:creationId xmlns:p14="http://schemas.microsoft.com/office/powerpoint/2010/main" xmlns="" val="1991910653"/>
      </p:ext>
    </p:extLst>
  </p:cSld>
  <p:clrMapOvr>
    <a:masterClrMapping/>
  </p:clrMapOvr>
  <p:transition>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381000"/>
          </a:xfrm>
        </p:spPr>
        <p:txBody>
          <a:bodyPr/>
          <a:lstStyle/>
          <a:p>
            <a:r>
              <a:rPr lang="en-IN" sz="2400" dirty="0" smtClean="0">
                <a:solidFill>
                  <a:srgbClr val="FF00FF"/>
                </a:solidFill>
              </a:rPr>
              <a:t/>
            </a:r>
            <a:br>
              <a:rPr lang="en-IN" sz="2400" dirty="0" smtClean="0">
                <a:solidFill>
                  <a:srgbClr val="FF00FF"/>
                </a:solidFill>
              </a:rPr>
            </a:br>
            <a:r>
              <a:rPr lang="en-IN" sz="2400" dirty="0" smtClean="0">
                <a:solidFill>
                  <a:srgbClr val="FF00FF"/>
                </a:solidFill>
              </a:rPr>
              <a:t>AFFLUX (Para 4.7 of sub structure code )</a:t>
            </a:r>
            <a:br>
              <a:rPr lang="en-IN" sz="2400" dirty="0" smtClean="0">
                <a:solidFill>
                  <a:srgbClr val="FF00FF"/>
                </a:solidFill>
              </a:rPr>
            </a:br>
            <a:endParaRPr lang="en-IN" sz="2400" dirty="0">
              <a:solidFill>
                <a:srgbClr val="FF00FF"/>
              </a:solidFill>
            </a:endParaRPr>
          </a:p>
        </p:txBody>
      </p:sp>
      <p:sp>
        <p:nvSpPr>
          <p:cNvPr id="3" name="Content Placeholder 2"/>
          <p:cNvSpPr>
            <a:spLocks noGrp="1"/>
          </p:cNvSpPr>
          <p:nvPr>
            <p:ph idx="1"/>
          </p:nvPr>
        </p:nvSpPr>
        <p:spPr>
          <a:xfrm>
            <a:off x="457200" y="838201"/>
            <a:ext cx="8229600" cy="2209799"/>
          </a:xfrm>
        </p:spPr>
        <p:txBody>
          <a:bodyPr>
            <a:normAutofit fontScale="47500" lnSpcReduction="20000"/>
          </a:bodyPr>
          <a:lstStyle/>
          <a:p>
            <a:pPr>
              <a:buNone/>
            </a:pPr>
            <a:r>
              <a:rPr lang="en-US" sz="3400" b="1" u="sng" dirty="0" smtClean="0">
                <a:solidFill>
                  <a:srgbClr val="FF00FF"/>
                </a:solidFill>
              </a:rPr>
              <a:t>Afflux (h)</a:t>
            </a:r>
            <a:r>
              <a:rPr lang="en-US" sz="3400" b="1" dirty="0" smtClean="0">
                <a:solidFill>
                  <a:srgbClr val="0000FF"/>
                </a:solidFill>
              </a:rPr>
              <a:t>: </a:t>
            </a:r>
            <a:r>
              <a:rPr lang="en-IN" sz="3400" dirty="0" smtClean="0"/>
              <a:t>The rise in water level upstream of bridge as a result of obstruction to the natural flow caused by the construction of the bridge &amp; its approaches</a:t>
            </a:r>
            <a:endParaRPr lang="en-IN" sz="3400" dirty="0" smtClean="0">
              <a:solidFill>
                <a:srgbClr val="0000FF"/>
              </a:solidFill>
            </a:endParaRPr>
          </a:p>
          <a:p>
            <a:endParaRPr lang="en-IN" sz="3400" dirty="0" smtClean="0"/>
          </a:p>
          <a:p>
            <a:pPr>
              <a:buNone/>
            </a:pPr>
            <a:r>
              <a:rPr lang="en-IN" sz="3400" dirty="0" smtClean="0"/>
              <a:t>   	For streams with non-erodible beds, the afflux may be worked out by Molesworth formula given below : </a:t>
            </a:r>
          </a:p>
          <a:p>
            <a:pPr>
              <a:buNone/>
            </a:pPr>
            <a:endParaRPr lang="en-IN" sz="3400" dirty="0" smtClean="0"/>
          </a:p>
          <a:p>
            <a:pPr>
              <a:buNone/>
            </a:pPr>
            <a:r>
              <a:rPr lang="en-IN" sz="3400" dirty="0" smtClean="0"/>
              <a:t>	</a:t>
            </a:r>
            <a:r>
              <a:rPr lang="en-IN" sz="3800" b="1" dirty="0" smtClean="0">
                <a:solidFill>
                  <a:srgbClr val="0000FF"/>
                </a:solidFill>
              </a:rPr>
              <a:t>h = {V</a:t>
            </a:r>
            <a:r>
              <a:rPr lang="en-IN" sz="3800" b="1" baseline="30000" dirty="0" smtClean="0">
                <a:solidFill>
                  <a:srgbClr val="0000FF"/>
                </a:solidFill>
              </a:rPr>
              <a:t>2</a:t>
            </a:r>
            <a:r>
              <a:rPr lang="en-IN" sz="3800" b="1" dirty="0" smtClean="0">
                <a:solidFill>
                  <a:srgbClr val="0000FF"/>
                </a:solidFill>
              </a:rPr>
              <a:t>/17.88 + 0.01524} x {(A/a) </a:t>
            </a:r>
            <a:r>
              <a:rPr lang="en-IN" sz="3800" b="1" baseline="30000" dirty="0" smtClean="0">
                <a:solidFill>
                  <a:srgbClr val="0000FF"/>
                </a:solidFill>
              </a:rPr>
              <a:t>2</a:t>
            </a:r>
            <a:r>
              <a:rPr lang="en-IN" sz="3800" b="1" dirty="0" smtClean="0">
                <a:solidFill>
                  <a:srgbClr val="0000FF"/>
                </a:solidFill>
              </a:rPr>
              <a:t>- 1}</a:t>
            </a:r>
          </a:p>
          <a:p>
            <a:pPr>
              <a:buNone/>
            </a:pPr>
            <a:endParaRPr lang="en-IN" sz="2900" dirty="0" smtClean="0"/>
          </a:p>
          <a:p>
            <a:pPr>
              <a:buNone/>
            </a:pPr>
            <a:r>
              <a:rPr lang="en-IN" sz="2900" dirty="0" smtClean="0"/>
              <a:t>		</a:t>
            </a:r>
            <a:endParaRPr lang="en-IN" dirty="0"/>
          </a:p>
        </p:txBody>
      </p:sp>
      <p:sp>
        <p:nvSpPr>
          <p:cNvPr id="5" name="TextBox 4"/>
          <p:cNvSpPr txBox="1"/>
          <p:nvPr/>
        </p:nvSpPr>
        <p:spPr>
          <a:xfrm>
            <a:off x="304800" y="3657600"/>
            <a:ext cx="4800600" cy="1077218"/>
          </a:xfrm>
          <a:prstGeom prst="rect">
            <a:avLst/>
          </a:prstGeom>
          <a:noFill/>
        </p:spPr>
        <p:txBody>
          <a:bodyPr wrap="square" rtlCol="0">
            <a:spAutoFit/>
          </a:bodyPr>
          <a:lstStyle/>
          <a:p>
            <a:pPr>
              <a:buNone/>
            </a:pPr>
            <a:r>
              <a:rPr lang="en-IN" sz="2400" u="sng" dirty="0" smtClean="0"/>
              <a:t>Where</a:t>
            </a:r>
            <a:r>
              <a:rPr lang="en-IN" sz="2400" dirty="0" smtClean="0"/>
              <a:t>, h = afflux in metres</a:t>
            </a:r>
          </a:p>
          <a:p>
            <a:pPr>
              <a:buNone/>
            </a:pPr>
            <a:r>
              <a:rPr lang="en-IN" sz="2400" dirty="0" smtClean="0"/>
              <a:t> V = Velocity in un-obstructed stream in m/sec</a:t>
            </a:r>
          </a:p>
          <a:p>
            <a:pPr>
              <a:buNone/>
            </a:pPr>
            <a:r>
              <a:rPr lang="en-IN" sz="2400" dirty="0" smtClean="0"/>
              <a:t>A = Un obstructed sectional area of the river in m</a:t>
            </a:r>
            <a:r>
              <a:rPr lang="en-IN" sz="2400" baseline="30000" dirty="0" smtClean="0"/>
              <a:t>2</a:t>
            </a:r>
          </a:p>
          <a:p>
            <a:pPr>
              <a:buNone/>
            </a:pPr>
            <a:r>
              <a:rPr lang="en-IN" sz="2400" dirty="0" smtClean="0"/>
              <a:t> a= Sectional area of the river at obstruction in m</a:t>
            </a:r>
            <a:r>
              <a:rPr lang="en-IN" sz="2400" baseline="30000" dirty="0" smtClean="0"/>
              <a:t>2</a:t>
            </a:r>
            <a:r>
              <a:rPr lang="en-IN" sz="2400" dirty="0" smtClean="0"/>
              <a:t>. </a:t>
            </a:r>
          </a:p>
        </p:txBody>
      </p:sp>
      <p:pic>
        <p:nvPicPr>
          <p:cNvPr id="8" name="Picture 2"/>
          <p:cNvPicPr>
            <a:picLocks noChangeAspect="1" noChangeArrowheads="1"/>
          </p:cNvPicPr>
          <p:nvPr/>
        </p:nvPicPr>
        <p:blipFill>
          <a:blip r:embed="rId2" cstate="print"/>
          <a:stretch>
            <a:fillRect/>
          </a:stretch>
        </p:blipFill>
        <p:spPr bwMode="auto">
          <a:xfrm>
            <a:off x="5257800" y="1981200"/>
            <a:ext cx="3352800" cy="3810000"/>
          </a:xfrm>
          <a:prstGeom prst="rect">
            <a:avLst/>
          </a:prstGeom>
          <a:noFill/>
          <a:ln w="9525">
            <a:solidFill>
              <a:schemeClr val="tx1"/>
            </a:solidFill>
            <a:miter lim="800000"/>
            <a:headEnd/>
            <a:tailEnd/>
          </a:ln>
        </p:spPr>
      </p:pic>
      <p:sp>
        <p:nvSpPr>
          <p:cNvPr id="9" name="TextBox 8"/>
          <p:cNvSpPr txBox="1"/>
          <p:nvPr/>
        </p:nvSpPr>
        <p:spPr>
          <a:xfrm>
            <a:off x="304800" y="5105400"/>
            <a:ext cx="4648200" cy="861774"/>
          </a:xfrm>
          <a:prstGeom prst="rect">
            <a:avLst/>
          </a:prstGeom>
          <a:noFill/>
        </p:spPr>
        <p:txBody>
          <a:bodyPr wrap="square" rtlCol="0">
            <a:spAutoFit/>
          </a:bodyPr>
          <a:lstStyle/>
          <a:p>
            <a:r>
              <a:rPr lang="en-US" b="1" u="sng" baseline="0" dirty="0" smtClean="0"/>
              <a:t>Para 4.7.2 </a:t>
            </a:r>
            <a:r>
              <a:rPr lang="en-US" sz="2400" dirty="0" smtClean="0"/>
              <a:t>In case of rivers with erodible beds, full afflux as calculated by the formula may not occur</a:t>
            </a:r>
            <a:endParaRPr lang="en-US" sz="2400" dirty="0"/>
          </a:p>
        </p:txBody>
      </p:sp>
      <p:sp>
        <p:nvSpPr>
          <p:cNvPr id="10" name="TextBox 9"/>
          <p:cNvSpPr txBox="1"/>
          <p:nvPr/>
        </p:nvSpPr>
        <p:spPr>
          <a:xfrm>
            <a:off x="457200" y="6248400"/>
            <a:ext cx="6324600" cy="276999"/>
          </a:xfrm>
          <a:prstGeom prst="rect">
            <a:avLst/>
          </a:prstGeom>
          <a:noFill/>
        </p:spPr>
        <p:txBody>
          <a:bodyPr wrap="square" rtlCol="0">
            <a:spAutoFit/>
          </a:bodyPr>
          <a:lstStyle/>
          <a:p>
            <a:r>
              <a:rPr lang="en-US" dirty="0" smtClean="0">
                <a:hlinkClick r:id="rId3" action="ppaction://hlinksldjump"/>
              </a:rPr>
              <a:t>Clearance &amp; free board</a:t>
            </a:r>
            <a:endParaRPr lang="en-US" dirty="0"/>
          </a:p>
        </p:txBody>
      </p:sp>
      <p:sp>
        <p:nvSpPr>
          <p:cNvPr id="11" name="TextBox 10"/>
          <p:cNvSpPr txBox="1"/>
          <p:nvPr/>
        </p:nvSpPr>
        <p:spPr>
          <a:xfrm>
            <a:off x="5334000" y="2057400"/>
            <a:ext cx="838200" cy="379591"/>
          </a:xfrm>
          <a:prstGeom prst="rect">
            <a:avLst/>
          </a:prstGeom>
          <a:noFill/>
        </p:spPr>
        <p:txBody>
          <a:bodyPr wrap="square" rtlCol="0">
            <a:spAutoFit/>
          </a:bodyPr>
          <a:lstStyle/>
          <a:p>
            <a:r>
              <a:rPr lang="en-US" sz="2800" dirty="0" smtClean="0">
                <a:hlinkClick r:id="rId4" action="ppaction://hlinksldjump"/>
              </a:rPr>
              <a:t>Back</a:t>
            </a:r>
            <a:endParaRPr lang="en-US" sz="2800" dirty="0"/>
          </a:p>
        </p:txBody>
      </p:sp>
    </p:spTree>
  </p:cSld>
  <p:clrMapOvr>
    <a:masterClrMapping/>
  </p:clrMapOvr>
  <p:transition>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685800" y="609600"/>
            <a:ext cx="8153400" cy="5867400"/>
          </a:xfrm>
        </p:spPr>
        <p:txBody>
          <a:bodyPr/>
          <a:lstStyle/>
          <a:p>
            <a:pPr>
              <a:lnSpc>
                <a:spcPct val="80000"/>
              </a:lnSpc>
              <a:buNone/>
            </a:pPr>
            <a:r>
              <a:rPr lang="en-US" sz="2800" b="1" u="sng" dirty="0">
                <a:solidFill>
                  <a:srgbClr val="FF00FF"/>
                </a:solidFill>
              </a:rPr>
              <a:t>Clearance </a:t>
            </a:r>
            <a:r>
              <a:rPr lang="en-US" sz="2800" b="1" u="sng" dirty="0" smtClean="0">
                <a:solidFill>
                  <a:srgbClr val="FF00FF"/>
                </a:solidFill>
              </a:rPr>
              <a:t>( C ) </a:t>
            </a:r>
            <a:r>
              <a:rPr lang="en-US" sz="2800" b="1" dirty="0" smtClean="0">
                <a:solidFill>
                  <a:srgbClr val="FF3399"/>
                </a:solidFill>
              </a:rPr>
              <a:t>( Para 4.8 S.S.C)</a:t>
            </a:r>
            <a:endParaRPr lang="en-US" sz="2800" b="1" dirty="0">
              <a:solidFill>
                <a:srgbClr val="FF3399"/>
              </a:solidFill>
            </a:endParaRPr>
          </a:p>
          <a:p>
            <a:pPr>
              <a:lnSpc>
                <a:spcPct val="80000"/>
              </a:lnSpc>
              <a:buNone/>
            </a:pPr>
            <a:r>
              <a:rPr lang="en-IN" sz="2400" dirty="0" smtClean="0"/>
              <a:t>	The vertical distance between the water level corresponding to design discharge Q including afflux and the point on the bridge super structure where the clearance is required to be measured</a:t>
            </a:r>
            <a:endParaRPr lang="en-US" sz="2400" dirty="0">
              <a:solidFill>
                <a:srgbClr val="FF00FF"/>
              </a:solidFill>
            </a:endParaRPr>
          </a:p>
          <a:p>
            <a:pPr>
              <a:lnSpc>
                <a:spcPct val="80000"/>
              </a:lnSpc>
              <a:buNone/>
            </a:pPr>
            <a:r>
              <a:rPr lang="en-US" sz="2400" b="1" dirty="0" smtClean="0"/>
              <a:t>   </a:t>
            </a:r>
            <a:r>
              <a:rPr lang="en-US" sz="2400" b="1" u="sng" dirty="0" smtClean="0"/>
              <a:t>Para 4.8.1 </a:t>
            </a:r>
            <a:r>
              <a:rPr lang="en-US" sz="2400" dirty="0" smtClean="0"/>
              <a:t>The Minimum </a:t>
            </a:r>
            <a:r>
              <a:rPr lang="en-US" sz="2400" dirty="0"/>
              <a:t>clearance for bridges </a:t>
            </a:r>
            <a:r>
              <a:rPr lang="en-US" sz="2400" dirty="0">
                <a:solidFill>
                  <a:srgbClr val="0000FF"/>
                </a:solidFill>
              </a:rPr>
              <a:t>excluding arch bridges,  pipe culvert and Box </a:t>
            </a:r>
            <a:r>
              <a:rPr lang="en-US" sz="2400" dirty="0" smtClean="0">
                <a:solidFill>
                  <a:srgbClr val="0000FF"/>
                </a:solidFill>
              </a:rPr>
              <a:t>culverts</a:t>
            </a:r>
          </a:p>
          <a:p>
            <a:pPr>
              <a:lnSpc>
                <a:spcPct val="80000"/>
              </a:lnSpc>
              <a:buNone/>
            </a:pPr>
            <a:endParaRPr lang="en-US" sz="2400" b="1" dirty="0"/>
          </a:p>
          <a:p>
            <a:pPr lvl="1">
              <a:lnSpc>
                <a:spcPct val="80000"/>
              </a:lnSpc>
              <a:buFontTx/>
              <a:buNone/>
            </a:pPr>
            <a:r>
              <a:rPr lang="en-US" sz="2400" b="1" dirty="0"/>
              <a:t>		</a:t>
            </a:r>
            <a:endParaRPr lang="en-US" sz="2400" b="1" dirty="0" smtClean="0"/>
          </a:p>
          <a:p>
            <a:pPr lvl="1">
              <a:lnSpc>
                <a:spcPct val="80000"/>
              </a:lnSpc>
              <a:buFontTx/>
              <a:buNone/>
            </a:pPr>
            <a:r>
              <a:rPr lang="en-US" sz="2400" b="1" dirty="0" smtClean="0"/>
              <a:t>                                                         </a:t>
            </a:r>
            <a:endParaRPr lang="en-US" sz="2400" b="1" dirty="0"/>
          </a:p>
          <a:p>
            <a:pPr lvl="1">
              <a:lnSpc>
                <a:spcPct val="80000"/>
              </a:lnSpc>
              <a:buFontTx/>
              <a:buNone/>
            </a:pPr>
            <a:r>
              <a:rPr lang="en-US" sz="2400" b="1" dirty="0"/>
              <a:t>    	</a:t>
            </a:r>
            <a:r>
              <a:rPr lang="en-US" sz="2400" b="1" dirty="0" smtClean="0"/>
              <a:t>	</a:t>
            </a:r>
            <a:r>
              <a:rPr lang="en-US" sz="2400" b="1" dirty="0"/>
              <a:t>		</a:t>
            </a:r>
          </a:p>
          <a:p>
            <a:pPr lvl="1">
              <a:lnSpc>
                <a:spcPct val="80000"/>
              </a:lnSpc>
              <a:buFontTx/>
              <a:buNone/>
            </a:pPr>
            <a:r>
              <a:rPr lang="en-US" sz="2400" b="1" dirty="0"/>
              <a:t>				</a:t>
            </a:r>
          </a:p>
          <a:p>
            <a:pPr lvl="1">
              <a:lnSpc>
                <a:spcPct val="80000"/>
              </a:lnSpc>
              <a:buFontTx/>
              <a:buNone/>
            </a:pPr>
            <a:r>
              <a:rPr lang="en-US" sz="2400" b="1" dirty="0"/>
              <a:t>				</a:t>
            </a:r>
          </a:p>
          <a:p>
            <a:pPr lvl="1">
              <a:lnSpc>
                <a:spcPct val="80000"/>
              </a:lnSpc>
              <a:buFontTx/>
              <a:buNone/>
            </a:pPr>
            <a:r>
              <a:rPr lang="en-US" sz="2400" b="1" dirty="0"/>
              <a:t>   			</a:t>
            </a:r>
          </a:p>
          <a:p>
            <a:pPr>
              <a:lnSpc>
                <a:spcPct val="80000"/>
              </a:lnSpc>
              <a:buFontTx/>
              <a:buNone/>
            </a:pPr>
            <a:endParaRPr lang="en-US" sz="2400" b="1" dirty="0"/>
          </a:p>
        </p:txBody>
      </p:sp>
      <p:graphicFrame>
        <p:nvGraphicFramePr>
          <p:cNvPr id="3" name="Table 2"/>
          <p:cNvGraphicFramePr>
            <a:graphicFrameLocks noGrp="1"/>
          </p:cNvGraphicFramePr>
          <p:nvPr/>
        </p:nvGraphicFramePr>
        <p:xfrm>
          <a:off x="609600" y="3276600"/>
          <a:ext cx="6705600" cy="1940560"/>
        </p:xfrm>
        <a:graphic>
          <a:graphicData uri="http://schemas.openxmlformats.org/drawingml/2006/table">
            <a:tbl>
              <a:tblPr firstRow="1" bandRow="1">
                <a:tableStyleId>{5C22544A-7EE6-4342-B048-85BDC9FD1C3A}</a:tableStyleId>
              </a:tblPr>
              <a:tblGrid>
                <a:gridCol w="3352800"/>
                <a:gridCol w="3352800"/>
              </a:tblGrid>
              <a:tr h="370840">
                <a:tc>
                  <a:txBody>
                    <a:bodyPr/>
                    <a:lstStyle/>
                    <a:p>
                      <a:r>
                        <a:rPr lang="en-US" sz="1800" b="1" u="sng" dirty="0" smtClean="0">
                          <a:solidFill>
                            <a:srgbClr val="0000FF"/>
                          </a:solidFill>
                        </a:rPr>
                        <a:t>Discharge (cumecs)</a:t>
                      </a:r>
                      <a:r>
                        <a:rPr lang="en-US" sz="1800" b="1" dirty="0" smtClean="0">
                          <a:solidFill>
                            <a:srgbClr val="0000FF"/>
                          </a:solidFill>
                        </a:rPr>
                        <a:t>	</a:t>
                      </a:r>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u="sng" dirty="0" smtClean="0">
                          <a:solidFill>
                            <a:srgbClr val="0000FF"/>
                          </a:solidFill>
                        </a:rPr>
                        <a:t>Vertical clearance</a:t>
                      </a:r>
                      <a:endParaRPr lang="en-US" dirty="0"/>
                    </a:p>
                  </a:txBody>
                  <a:tcPr/>
                </a:tc>
              </a:tr>
              <a:tr h="370840">
                <a:tc>
                  <a:txBody>
                    <a:bodyPr/>
                    <a:lstStyle/>
                    <a:p>
                      <a:r>
                        <a:rPr lang="en-US" sz="1800" b="1" dirty="0" smtClean="0"/>
                        <a:t>0 - 30 </a:t>
                      </a:r>
                      <a:endParaRPr lang="en-US" dirty="0"/>
                    </a:p>
                  </a:txBody>
                  <a:tcPr/>
                </a:tc>
                <a:tc>
                  <a:txBody>
                    <a:bodyPr/>
                    <a:lstStyle/>
                    <a:p>
                      <a:r>
                        <a:rPr lang="en-US" sz="1800" b="1" dirty="0" smtClean="0"/>
                        <a:t> 600 mm</a:t>
                      </a:r>
                      <a:endParaRPr lang="en-US" dirty="0"/>
                    </a:p>
                  </a:txBody>
                  <a:tcPr/>
                </a:tc>
              </a:tr>
              <a:tr h="370840">
                <a:tc>
                  <a:txBody>
                    <a:bodyPr/>
                    <a:lstStyle/>
                    <a:p>
                      <a:r>
                        <a:rPr lang="en-US" sz="1800" b="1" dirty="0" smtClean="0"/>
                        <a:t>31-300</a:t>
                      </a:r>
                      <a:endParaRPr lang="en-US" dirty="0"/>
                    </a:p>
                  </a:txBody>
                  <a:tcPr/>
                </a:tc>
                <a:tc>
                  <a:txBody>
                    <a:bodyPr/>
                    <a:lstStyle/>
                    <a:p>
                      <a:r>
                        <a:rPr lang="en-US" sz="1800" b="1" dirty="0" smtClean="0"/>
                        <a:t>600 mm – 1200 mm</a:t>
                      </a:r>
                      <a:endParaRPr lang="en-US" dirty="0"/>
                    </a:p>
                  </a:txBody>
                  <a:tcPr/>
                </a:tc>
              </a:tr>
              <a:tr h="370840">
                <a:tc>
                  <a:txBody>
                    <a:bodyPr/>
                    <a:lstStyle/>
                    <a:p>
                      <a:r>
                        <a:rPr lang="en-US" sz="1800" b="1" dirty="0" smtClean="0"/>
                        <a:t>301 - 3000</a:t>
                      </a:r>
                      <a:endParaRPr lang="en-US" dirty="0"/>
                    </a:p>
                  </a:txBody>
                  <a:tcPr/>
                </a:tc>
                <a:tc>
                  <a:txBody>
                    <a:bodyPr/>
                    <a:lstStyle/>
                    <a:p>
                      <a:r>
                        <a:rPr lang="en-US" sz="1800" b="1" dirty="0" smtClean="0"/>
                        <a:t>1500 mm</a:t>
                      </a:r>
                      <a:endParaRPr lang="en-US" dirty="0"/>
                    </a:p>
                  </a:txBody>
                  <a:tcPr/>
                </a:tc>
              </a:tr>
              <a:tr h="370840">
                <a:tc>
                  <a:txBody>
                    <a:bodyPr/>
                    <a:lstStyle/>
                    <a:p>
                      <a:r>
                        <a:rPr lang="en-US" sz="1800" b="1" dirty="0" smtClean="0"/>
                        <a:t>Above 3000 </a:t>
                      </a:r>
                      <a:endParaRPr lang="en-US" dirty="0"/>
                    </a:p>
                  </a:txBody>
                  <a:tcPr/>
                </a:tc>
                <a:tc>
                  <a:txBody>
                    <a:bodyPr/>
                    <a:lstStyle/>
                    <a:p>
                      <a:r>
                        <a:rPr lang="en-US" sz="1800" b="1" dirty="0" smtClean="0"/>
                        <a:t>1800 mm</a:t>
                      </a:r>
                      <a:endParaRPr lang="en-US" dirty="0"/>
                    </a:p>
                  </a:txBody>
                  <a:tcPr/>
                </a:tc>
              </a:tr>
            </a:tbl>
          </a:graphicData>
        </a:graphic>
      </p:graphicFrame>
      <p:sp>
        <p:nvSpPr>
          <p:cNvPr id="4" name="TextBox 3"/>
          <p:cNvSpPr txBox="1"/>
          <p:nvPr/>
        </p:nvSpPr>
        <p:spPr>
          <a:xfrm>
            <a:off x="533400" y="5410200"/>
            <a:ext cx="8153400" cy="923330"/>
          </a:xfrm>
          <a:prstGeom prst="rect">
            <a:avLst/>
          </a:prstGeom>
          <a:noFill/>
        </p:spPr>
        <p:txBody>
          <a:bodyPr wrap="square" rtlCol="0">
            <a:spAutoFit/>
          </a:bodyPr>
          <a:lstStyle/>
          <a:p>
            <a:r>
              <a:rPr lang="en-US" baseline="0" dirty="0" smtClean="0">
                <a:solidFill>
                  <a:srgbClr val="0000FF"/>
                </a:solidFill>
              </a:rPr>
              <a:t>Note: Syphons, pipe and box culverts are designed as pressure conduits, therefore no clearances are considered necessary for these structures             ( Ref: Para 312(3) Bridge manual).</a:t>
            </a:r>
            <a:endParaRPr lang="en-US" baseline="0" dirty="0">
              <a:solidFill>
                <a:srgbClr val="0000FF"/>
              </a:solidFill>
            </a:endParaRPr>
          </a:p>
        </p:txBody>
      </p:sp>
    </p:spTree>
  </p:cSld>
  <p:clrMapOvr>
    <a:masterClrMapping/>
  </p:clrMapOvr>
  <p:transition>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28600"/>
            <a:ext cx="8229600" cy="1143000"/>
          </a:xfrm>
        </p:spPr>
        <p:txBody>
          <a:bodyPr/>
          <a:lstStyle/>
          <a:p>
            <a:pPr algn="l"/>
            <a:r>
              <a:rPr lang="en-US" b="1" dirty="0" smtClean="0">
                <a:solidFill>
                  <a:srgbClr val="FF00FF"/>
                </a:solidFill>
              </a:rPr>
              <a:t>Clearance (Contd)</a:t>
            </a:r>
            <a:endParaRPr lang="en-GB" b="1" dirty="0">
              <a:solidFill>
                <a:srgbClr val="FF00FF"/>
              </a:solidFill>
            </a:endParaRPr>
          </a:p>
        </p:txBody>
      </p:sp>
      <p:sp>
        <p:nvSpPr>
          <p:cNvPr id="71683" name="Rectangle 3"/>
          <p:cNvSpPr>
            <a:spLocks noGrp="1" noChangeArrowheads="1"/>
          </p:cNvSpPr>
          <p:nvPr>
            <p:ph type="body" idx="1"/>
          </p:nvPr>
        </p:nvSpPr>
        <p:spPr>
          <a:xfrm>
            <a:off x="304800" y="1600200"/>
            <a:ext cx="8534400" cy="4525963"/>
          </a:xfrm>
        </p:spPr>
        <p:txBody>
          <a:bodyPr/>
          <a:lstStyle/>
          <a:p>
            <a:pPr lvl="1">
              <a:lnSpc>
                <a:spcPct val="80000"/>
              </a:lnSpc>
              <a:buNone/>
            </a:pPr>
            <a:r>
              <a:rPr lang="en-US" b="1" u="sng" dirty="0" smtClean="0"/>
              <a:t>Para 4.8.2   </a:t>
            </a:r>
            <a:r>
              <a:rPr lang="en-US" sz="2400" b="1" dirty="0" smtClean="0"/>
              <a:t>In the case of arch </a:t>
            </a:r>
            <a:r>
              <a:rPr lang="en-US" sz="2400" b="1" dirty="0"/>
              <a:t>Bridge, Minimum clearance measured to crown  shall be </a:t>
            </a:r>
          </a:p>
          <a:p>
            <a:pPr>
              <a:lnSpc>
                <a:spcPct val="80000"/>
              </a:lnSpc>
              <a:buFontTx/>
              <a:buNone/>
            </a:pPr>
            <a:r>
              <a:rPr lang="en-US" sz="2400" b="1" dirty="0"/>
              <a:t>			</a:t>
            </a:r>
          </a:p>
          <a:p>
            <a:pPr>
              <a:lnSpc>
                <a:spcPct val="80000"/>
              </a:lnSpc>
              <a:buFontTx/>
              <a:buNone/>
            </a:pPr>
            <a:r>
              <a:rPr lang="en-US" sz="2400" b="1" dirty="0"/>
              <a:t>			</a:t>
            </a:r>
            <a:r>
              <a:rPr lang="en-US" sz="2400" b="1" dirty="0">
                <a:solidFill>
                  <a:srgbClr val="0000FF"/>
                </a:solidFill>
              </a:rPr>
              <a:t>	</a:t>
            </a:r>
            <a:endParaRPr lang="en-US" sz="2400" b="1" u="sng" dirty="0">
              <a:solidFill>
                <a:srgbClr val="0000FF"/>
              </a:solidFill>
            </a:endParaRPr>
          </a:p>
          <a:p>
            <a:pPr>
              <a:lnSpc>
                <a:spcPct val="80000"/>
              </a:lnSpc>
              <a:buFontTx/>
              <a:buNone/>
            </a:pPr>
            <a:endParaRPr lang="en-US" sz="2400" b="1" dirty="0"/>
          </a:p>
          <a:p>
            <a:pPr>
              <a:lnSpc>
                <a:spcPct val="80000"/>
              </a:lnSpc>
              <a:buFontTx/>
              <a:buNone/>
            </a:pPr>
            <a:r>
              <a:rPr lang="en-US" sz="2400" b="1" dirty="0"/>
              <a:t>				</a:t>
            </a:r>
          </a:p>
          <a:p>
            <a:pPr>
              <a:lnSpc>
                <a:spcPct val="80000"/>
              </a:lnSpc>
              <a:buFontTx/>
              <a:buNone/>
            </a:pPr>
            <a:r>
              <a:rPr lang="en-US" sz="2400" b="1" dirty="0"/>
              <a:t>				</a:t>
            </a:r>
          </a:p>
          <a:p>
            <a:pPr>
              <a:lnSpc>
                <a:spcPct val="80000"/>
              </a:lnSpc>
              <a:buFontTx/>
              <a:buNone/>
            </a:pPr>
            <a:r>
              <a:rPr lang="en-US" sz="2400" b="1" dirty="0"/>
              <a:t>				</a:t>
            </a:r>
          </a:p>
          <a:p>
            <a:pPr>
              <a:lnSpc>
                <a:spcPct val="80000"/>
              </a:lnSpc>
              <a:buFontTx/>
              <a:buNone/>
            </a:pPr>
            <a:r>
              <a:rPr lang="en-US" sz="2400" b="1" dirty="0"/>
              <a:t>				</a:t>
            </a:r>
          </a:p>
          <a:p>
            <a:endParaRPr lang="en-GB" b="1" dirty="0"/>
          </a:p>
        </p:txBody>
      </p:sp>
      <p:graphicFrame>
        <p:nvGraphicFramePr>
          <p:cNvPr id="4" name="Table 3"/>
          <p:cNvGraphicFramePr>
            <a:graphicFrameLocks noGrp="1"/>
          </p:cNvGraphicFramePr>
          <p:nvPr/>
        </p:nvGraphicFramePr>
        <p:xfrm>
          <a:off x="1066800" y="2514600"/>
          <a:ext cx="6096000" cy="18542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sz="1800" b="1" u="sng" dirty="0" smtClean="0">
                          <a:solidFill>
                            <a:srgbClr val="0000FF"/>
                          </a:solidFill>
                        </a:rPr>
                        <a:t>Span of Arch </a:t>
                      </a:r>
                      <a:endParaRPr lang="en-US" dirty="0"/>
                    </a:p>
                  </a:txBody>
                  <a:tcPr/>
                </a:tc>
                <a:tc>
                  <a:txBody>
                    <a:bodyPr/>
                    <a:lstStyle/>
                    <a:p>
                      <a:r>
                        <a:rPr lang="en-US" sz="1800" b="1" u="sng" dirty="0" smtClean="0">
                          <a:solidFill>
                            <a:srgbClr val="0000FF"/>
                          </a:solidFill>
                        </a:rPr>
                        <a:t>Clearance</a:t>
                      </a:r>
                      <a:endParaRPr lang="en-US" dirty="0"/>
                    </a:p>
                  </a:txBody>
                  <a:tcPr/>
                </a:tc>
              </a:tr>
              <a:tr h="370840">
                <a:tc>
                  <a:txBody>
                    <a:bodyPr/>
                    <a:lstStyle/>
                    <a:p>
                      <a:r>
                        <a:rPr lang="en-US" sz="1800" b="1" dirty="0" smtClean="0"/>
                        <a:t>Less than 4 m </a:t>
                      </a:r>
                      <a:endParaRPr lang="en-US" dirty="0"/>
                    </a:p>
                  </a:txBody>
                  <a:tcPr/>
                </a:tc>
                <a:tc>
                  <a:txBody>
                    <a:bodyPr/>
                    <a:lstStyle/>
                    <a:p>
                      <a:r>
                        <a:rPr lang="en-US" sz="1800" b="1" dirty="0" smtClean="0"/>
                        <a:t>Rise or 1200 mm </a:t>
                      </a:r>
                      <a:endParaRPr lang="en-US" dirty="0"/>
                    </a:p>
                  </a:txBody>
                  <a:tcPr/>
                </a:tc>
              </a:tr>
              <a:tr h="370840">
                <a:tc>
                  <a:txBody>
                    <a:bodyPr/>
                    <a:lstStyle/>
                    <a:p>
                      <a:r>
                        <a:rPr lang="en-US" sz="1800" b="1" dirty="0" smtClean="0"/>
                        <a:t>4.0 to 7.0 m 	</a:t>
                      </a:r>
                      <a:endParaRPr lang="en-US" dirty="0"/>
                    </a:p>
                  </a:txBody>
                  <a:tcPr/>
                </a:tc>
                <a:tc>
                  <a:txBody>
                    <a:bodyPr/>
                    <a:lstStyle/>
                    <a:p>
                      <a:r>
                        <a:rPr lang="en-US" sz="1800" b="1" dirty="0" smtClean="0"/>
                        <a:t>2/3 rise or 1500mm</a:t>
                      </a:r>
                      <a:endParaRPr lang="en-US" dirty="0"/>
                    </a:p>
                  </a:txBody>
                  <a:tcPr/>
                </a:tc>
              </a:tr>
              <a:tr h="370840">
                <a:tc>
                  <a:txBody>
                    <a:bodyPr/>
                    <a:lstStyle/>
                    <a:p>
                      <a:r>
                        <a:rPr lang="en-US" sz="1800" b="1" dirty="0" smtClean="0"/>
                        <a:t>7.1 to 20.0 m </a:t>
                      </a:r>
                      <a:endParaRPr lang="en-US" dirty="0"/>
                    </a:p>
                  </a:txBody>
                  <a:tcPr/>
                </a:tc>
                <a:tc>
                  <a:txBody>
                    <a:bodyPr/>
                    <a:lstStyle/>
                    <a:p>
                      <a:r>
                        <a:rPr lang="en-US" sz="1800" b="1" dirty="0" smtClean="0"/>
                        <a:t>2/3 rise or 1800 mm </a:t>
                      </a:r>
                      <a:endParaRPr lang="en-US" dirty="0"/>
                    </a:p>
                  </a:txBody>
                  <a:tcPr/>
                </a:tc>
              </a:tr>
              <a:tr h="370840">
                <a:tc>
                  <a:txBody>
                    <a:bodyPr/>
                    <a:lstStyle/>
                    <a:p>
                      <a:r>
                        <a:rPr lang="en-US" sz="1800" b="1" dirty="0" smtClean="0"/>
                        <a:t>Above 20.0 m </a:t>
                      </a:r>
                      <a:endParaRPr lang="en-US" dirty="0"/>
                    </a:p>
                  </a:txBody>
                  <a:tcPr/>
                </a:tc>
                <a:tc>
                  <a:txBody>
                    <a:bodyPr/>
                    <a:lstStyle/>
                    <a:p>
                      <a:r>
                        <a:rPr lang="en-US" sz="1800" b="1" dirty="0" smtClean="0"/>
                        <a:t>2/3 rise </a:t>
                      </a:r>
                      <a:endParaRPr lang="en-US" dirty="0"/>
                    </a:p>
                  </a:txBody>
                  <a:tcPr/>
                </a:tc>
              </a:tr>
            </a:tbl>
          </a:graphicData>
        </a:graphic>
      </p:graphicFrame>
      <p:sp>
        <p:nvSpPr>
          <p:cNvPr id="5" name="TextBox 4"/>
          <p:cNvSpPr txBox="1"/>
          <p:nvPr/>
        </p:nvSpPr>
        <p:spPr>
          <a:xfrm>
            <a:off x="228600" y="4953000"/>
            <a:ext cx="8763000" cy="1421928"/>
          </a:xfrm>
          <a:prstGeom prst="rect">
            <a:avLst/>
          </a:prstGeom>
          <a:noFill/>
        </p:spPr>
        <p:txBody>
          <a:bodyPr wrap="square" rtlCol="0">
            <a:spAutoFit/>
          </a:bodyPr>
          <a:lstStyle/>
          <a:p>
            <a:pPr lvl="1">
              <a:lnSpc>
                <a:spcPct val="90000"/>
              </a:lnSpc>
              <a:buNone/>
            </a:pPr>
            <a:r>
              <a:rPr lang="en-US" sz="2400" b="1" u="sng" baseline="0" dirty="0" smtClean="0"/>
              <a:t>Para 4.8.3 </a:t>
            </a:r>
            <a:r>
              <a:rPr lang="en-US" sz="2400" b="1" baseline="0" dirty="0" smtClean="0"/>
              <a:t>Clearance can be relaxed by CE/CBE provided:</a:t>
            </a:r>
          </a:p>
          <a:p>
            <a:pPr lvl="2">
              <a:lnSpc>
                <a:spcPct val="90000"/>
              </a:lnSpc>
            </a:pPr>
            <a:r>
              <a:rPr lang="en-US" sz="2400" b="1" baseline="0" dirty="0" smtClean="0"/>
              <a:t>	Adoption of prescribed clearance results in 	heavy expenditure and /or serious difficulties</a:t>
            </a:r>
          </a:p>
        </p:txBody>
      </p:sp>
    </p:spTree>
  </p:cSld>
  <p:clrMapOvr>
    <a:masterClrMapping/>
  </p:clrMapOvr>
  <p:transition>
    <p:zo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457200" y="381000"/>
            <a:ext cx="8686800" cy="5867400"/>
          </a:xfrm>
        </p:spPr>
        <p:txBody>
          <a:bodyPr/>
          <a:lstStyle/>
          <a:p>
            <a:pPr>
              <a:lnSpc>
                <a:spcPct val="70000"/>
              </a:lnSpc>
              <a:buNone/>
            </a:pPr>
            <a:endParaRPr lang="en-US" b="1" dirty="0"/>
          </a:p>
          <a:p>
            <a:pPr lvl="1">
              <a:lnSpc>
                <a:spcPct val="90000"/>
              </a:lnSpc>
              <a:buFontTx/>
              <a:buNone/>
            </a:pPr>
            <a:r>
              <a:rPr lang="en-US" sz="2400" b="1" dirty="0"/>
              <a:t>			</a:t>
            </a:r>
            <a:r>
              <a:rPr lang="en-US" sz="2400" b="1" dirty="0">
                <a:solidFill>
                  <a:srgbClr val="0000FF"/>
                </a:solidFill>
              </a:rPr>
              <a:t>	</a:t>
            </a:r>
            <a:endParaRPr lang="en-US" sz="2400" b="1" u="sng" dirty="0">
              <a:solidFill>
                <a:srgbClr val="0000FF"/>
              </a:solidFill>
            </a:endParaRPr>
          </a:p>
          <a:p>
            <a:pPr lvl="1">
              <a:lnSpc>
                <a:spcPct val="90000"/>
              </a:lnSpc>
              <a:buFontTx/>
              <a:buNone/>
            </a:pPr>
            <a:r>
              <a:rPr lang="en-US" sz="2400" b="1" dirty="0"/>
              <a:t>				</a:t>
            </a:r>
          </a:p>
          <a:p>
            <a:pPr lvl="1">
              <a:lnSpc>
                <a:spcPct val="90000"/>
              </a:lnSpc>
              <a:buFontTx/>
              <a:buNone/>
            </a:pPr>
            <a:r>
              <a:rPr lang="en-US" sz="2400" b="1" dirty="0"/>
              <a:t>					</a:t>
            </a:r>
          </a:p>
          <a:p>
            <a:pPr lvl="1">
              <a:lnSpc>
                <a:spcPct val="90000"/>
              </a:lnSpc>
              <a:buFontTx/>
              <a:buNone/>
            </a:pPr>
            <a:r>
              <a:rPr lang="en-US" sz="2400" b="1" dirty="0"/>
              <a:t>					</a:t>
            </a:r>
          </a:p>
          <a:p>
            <a:pPr lvl="1">
              <a:lnSpc>
                <a:spcPct val="90000"/>
              </a:lnSpc>
            </a:pPr>
            <a:r>
              <a:rPr lang="en-US" sz="2400" b="1" dirty="0" smtClean="0"/>
              <a:t>The relaxation shall be personally exercised by PCE/CBE, due consideration being given to past history of bridge.</a:t>
            </a:r>
          </a:p>
          <a:p>
            <a:pPr lvl="1">
              <a:lnSpc>
                <a:spcPct val="90000"/>
              </a:lnSpc>
              <a:buNone/>
            </a:pPr>
            <a:endParaRPr lang="en-US" sz="2400" b="1" dirty="0" smtClean="0"/>
          </a:p>
          <a:p>
            <a:pPr lvl="1">
              <a:lnSpc>
                <a:spcPct val="90000"/>
              </a:lnSpc>
              <a:buNone/>
            </a:pPr>
            <a:r>
              <a:rPr lang="en-US" sz="2400" b="1" u="sng" dirty="0" smtClean="0"/>
              <a:t>Para 4.8.4 </a:t>
            </a:r>
            <a:r>
              <a:rPr lang="en-US" sz="2400" b="1" dirty="0" smtClean="0"/>
              <a:t>while executing works other than rebuilding, retain </a:t>
            </a:r>
            <a:r>
              <a:rPr lang="en-US" sz="2400" b="1" dirty="0"/>
              <a:t>existing clearance </a:t>
            </a:r>
          </a:p>
          <a:p>
            <a:pPr lvl="1">
              <a:lnSpc>
                <a:spcPct val="90000"/>
              </a:lnSpc>
              <a:buNone/>
            </a:pPr>
            <a:endParaRPr lang="en-US" sz="2400" b="1" dirty="0" smtClean="0"/>
          </a:p>
          <a:p>
            <a:pPr lvl="1">
              <a:lnSpc>
                <a:spcPct val="90000"/>
              </a:lnSpc>
              <a:buNone/>
            </a:pPr>
            <a:r>
              <a:rPr lang="en-US" sz="2400" b="1" u="sng" dirty="0" smtClean="0"/>
              <a:t>Para 4.8.5  </a:t>
            </a:r>
            <a:r>
              <a:rPr lang="en-US" sz="2400" b="1" dirty="0" smtClean="0"/>
              <a:t>where a tendency has been observed for the bed level of stream to rise , clearance shall be provided taking this factor into account.</a:t>
            </a:r>
            <a:endParaRPr lang="en-US" sz="2400" b="1" dirty="0"/>
          </a:p>
        </p:txBody>
      </p:sp>
      <p:sp>
        <p:nvSpPr>
          <p:cNvPr id="4" name="TextBox 3"/>
          <p:cNvSpPr txBox="1"/>
          <p:nvPr/>
        </p:nvSpPr>
        <p:spPr>
          <a:xfrm>
            <a:off x="457200" y="228600"/>
            <a:ext cx="8001000" cy="646331"/>
          </a:xfrm>
          <a:prstGeom prst="rect">
            <a:avLst/>
          </a:prstGeom>
          <a:noFill/>
        </p:spPr>
        <p:txBody>
          <a:bodyPr wrap="square" rtlCol="0">
            <a:spAutoFit/>
          </a:bodyPr>
          <a:lstStyle/>
          <a:p>
            <a:pPr marL="0" lvl="2"/>
            <a:r>
              <a:rPr lang="en-US" sz="2400" b="1" baseline="0" dirty="0" smtClean="0"/>
              <a:t>The clearance can be safely reduced to </a:t>
            </a:r>
          </a:p>
          <a:p>
            <a:endParaRPr lang="en-US" dirty="0"/>
          </a:p>
        </p:txBody>
      </p:sp>
      <p:graphicFrame>
        <p:nvGraphicFramePr>
          <p:cNvPr id="5" name="Table 4"/>
          <p:cNvGraphicFramePr>
            <a:graphicFrameLocks noGrp="1"/>
          </p:cNvGraphicFramePr>
          <p:nvPr/>
        </p:nvGraphicFramePr>
        <p:xfrm>
          <a:off x="1066800" y="838200"/>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sz="1800" b="1" u="sng" dirty="0" smtClean="0">
                          <a:solidFill>
                            <a:srgbClr val="0000FF"/>
                          </a:solidFill>
                        </a:rPr>
                        <a:t>Discharge (cum)</a:t>
                      </a:r>
                      <a:endParaRPr lang="en-US" dirty="0"/>
                    </a:p>
                  </a:txBody>
                  <a:tcPr/>
                </a:tc>
                <a:tc>
                  <a:txBody>
                    <a:bodyPr/>
                    <a:lstStyle/>
                    <a:p>
                      <a:r>
                        <a:rPr lang="en-US" sz="1800" b="1" u="sng" dirty="0" smtClean="0">
                          <a:solidFill>
                            <a:srgbClr val="0000FF"/>
                          </a:solidFill>
                        </a:rPr>
                        <a:t>Clearance (mm)</a:t>
                      </a:r>
                      <a:endParaRPr lang="en-US" dirty="0"/>
                    </a:p>
                  </a:txBody>
                  <a:tcPr/>
                </a:tc>
              </a:tr>
              <a:tr h="370840">
                <a:tc>
                  <a:txBody>
                    <a:bodyPr/>
                    <a:lstStyle/>
                    <a:p>
                      <a:r>
                        <a:rPr lang="en-US" sz="1800" b="1" dirty="0" smtClean="0"/>
                        <a:t>Less than 3 	</a:t>
                      </a:r>
                      <a:endParaRPr lang="en-US" dirty="0"/>
                    </a:p>
                  </a:txBody>
                  <a:tcPr/>
                </a:tc>
                <a:tc>
                  <a:txBody>
                    <a:bodyPr/>
                    <a:lstStyle/>
                    <a:p>
                      <a:r>
                        <a:rPr lang="en-US" sz="1800" b="1" dirty="0" smtClean="0"/>
                        <a:t>300</a:t>
                      </a:r>
                      <a:endParaRPr lang="en-US" dirty="0"/>
                    </a:p>
                  </a:txBody>
                  <a:tcPr/>
                </a:tc>
              </a:tr>
              <a:tr h="370840">
                <a:tc>
                  <a:txBody>
                    <a:bodyPr/>
                    <a:lstStyle/>
                    <a:p>
                      <a:r>
                        <a:rPr lang="en-US" sz="1800" b="1" dirty="0" smtClean="0"/>
                        <a:t>3 to 30 </a:t>
                      </a:r>
                      <a:endParaRPr lang="en-US" dirty="0"/>
                    </a:p>
                  </a:txBody>
                  <a:tcPr/>
                </a:tc>
                <a:tc>
                  <a:txBody>
                    <a:bodyPr/>
                    <a:lstStyle/>
                    <a:p>
                      <a:r>
                        <a:rPr lang="en-US" sz="1800" b="1" dirty="0" smtClean="0"/>
                        <a:t>300 - 400 (Pro-rata)</a:t>
                      </a:r>
                      <a:endParaRPr lang="en-US" dirty="0"/>
                    </a:p>
                  </a:txBody>
                  <a:tcPr/>
                </a:tc>
              </a:tr>
              <a:tr h="370840">
                <a:tc>
                  <a:txBody>
                    <a:bodyPr/>
                    <a:lstStyle/>
                    <a:p>
                      <a:r>
                        <a:rPr lang="en-US" sz="1800" b="1" dirty="0" smtClean="0"/>
                        <a:t>31 to 300 </a:t>
                      </a:r>
                      <a:endParaRPr lang="en-US" dirty="0"/>
                    </a:p>
                  </a:txBody>
                  <a:tcPr/>
                </a:tc>
                <a:tc>
                  <a:txBody>
                    <a:bodyPr/>
                    <a:lstStyle/>
                    <a:p>
                      <a:r>
                        <a:rPr lang="en-US" sz="1800" b="1" dirty="0" smtClean="0"/>
                        <a:t>400 - 1200 (Pro-rata)</a:t>
                      </a:r>
                      <a:endParaRPr lang="en-US" dirty="0"/>
                    </a:p>
                  </a:txBody>
                  <a:tcPr/>
                </a:tc>
              </a:tr>
            </a:tbl>
          </a:graphicData>
        </a:graphic>
      </p:graphicFrame>
    </p:spTree>
  </p:cSld>
  <p:clrMapOvr>
    <a:masterClrMapping/>
  </p:clrMapOvr>
  <p:transition>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533400" y="914400"/>
            <a:ext cx="8458200" cy="4038600"/>
          </a:xfrm>
        </p:spPr>
        <p:txBody>
          <a:bodyPr/>
          <a:lstStyle/>
          <a:p>
            <a:pPr>
              <a:lnSpc>
                <a:spcPct val="90000"/>
              </a:lnSpc>
              <a:buNone/>
            </a:pPr>
            <a:r>
              <a:rPr lang="en-US" sz="2800" b="1" u="sng" dirty="0" smtClean="0">
                <a:solidFill>
                  <a:srgbClr val="FF00FF"/>
                </a:solidFill>
              </a:rPr>
              <a:t>Free Board </a:t>
            </a:r>
            <a:r>
              <a:rPr lang="en-US" sz="2800" b="1" dirty="0" smtClean="0">
                <a:solidFill>
                  <a:srgbClr val="FF00FF"/>
                </a:solidFill>
              </a:rPr>
              <a:t>(Para 4.9  S.S.C</a:t>
            </a:r>
            <a:r>
              <a:rPr lang="en-US" sz="2800" b="1" dirty="0" smtClean="0"/>
              <a:t>) </a:t>
            </a:r>
          </a:p>
          <a:p>
            <a:pPr>
              <a:lnSpc>
                <a:spcPct val="90000"/>
              </a:lnSpc>
              <a:buNone/>
            </a:pPr>
            <a:r>
              <a:rPr lang="en-US" sz="2800" b="1" dirty="0" smtClean="0"/>
              <a:t> 	</a:t>
            </a:r>
            <a:r>
              <a:rPr lang="en-IN" sz="2400" dirty="0" smtClean="0"/>
              <a:t>The vertical distance between the water level corresponding to design discharge (Q) including afflux(h) and the formation level of its approach bank / top level of guide bank.</a:t>
            </a:r>
          </a:p>
          <a:p>
            <a:pPr lvl="1">
              <a:lnSpc>
                <a:spcPct val="90000"/>
              </a:lnSpc>
            </a:pPr>
            <a:r>
              <a:rPr lang="en-US" sz="2400" dirty="0" smtClean="0">
                <a:solidFill>
                  <a:srgbClr val="0000FF"/>
                </a:solidFill>
              </a:rPr>
              <a:t>Minimum </a:t>
            </a:r>
            <a:r>
              <a:rPr lang="en-US" sz="2400" dirty="0">
                <a:solidFill>
                  <a:srgbClr val="0000FF"/>
                </a:solidFill>
              </a:rPr>
              <a:t>free Board from water level of design discharge to formation level of Railway embankment or top of guide bund shall be one meter</a:t>
            </a:r>
          </a:p>
          <a:p>
            <a:pPr lvl="1">
              <a:lnSpc>
                <a:spcPct val="90000"/>
              </a:lnSpc>
            </a:pPr>
            <a:r>
              <a:rPr lang="en-US" sz="2400" dirty="0"/>
              <a:t>suitably increased if heavy wave action is expected </a:t>
            </a:r>
          </a:p>
          <a:p>
            <a:pPr lvl="1">
              <a:lnSpc>
                <a:spcPct val="90000"/>
              </a:lnSpc>
            </a:pPr>
            <a:r>
              <a:rPr lang="en-US" sz="2400" dirty="0"/>
              <a:t>CE/CBE can  relax Free Board in </a:t>
            </a:r>
            <a:r>
              <a:rPr lang="en-US" sz="2400" dirty="0" smtClean="0"/>
              <a:t>spl. circumstances as indicated below:-</a:t>
            </a:r>
            <a:endParaRPr lang="en-US" sz="2400" dirty="0"/>
          </a:p>
          <a:p>
            <a:pPr>
              <a:lnSpc>
                <a:spcPct val="90000"/>
              </a:lnSpc>
              <a:buFontTx/>
              <a:buNone/>
            </a:pPr>
            <a:r>
              <a:rPr lang="en-US" sz="2400" dirty="0"/>
              <a:t>	  	</a:t>
            </a:r>
          </a:p>
          <a:p>
            <a:pPr>
              <a:lnSpc>
                <a:spcPct val="90000"/>
              </a:lnSpc>
              <a:buFontTx/>
              <a:buNone/>
            </a:pPr>
            <a:r>
              <a:rPr lang="en-US" sz="2400" dirty="0"/>
              <a:t>       		</a:t>
            </a:r>
          </a:p>
          <a:p>
            <a:pPr>
              <a:lnSpc>
                <a:spcPct val="90000"/>
              </a:lnSpc>
              <a:buFontTx/>
              <a:buNone/>
            </a:pPr>
            <a:r>
              <a:rPr lang="en-US" sz="2400" dirty="0"/>
              <a:t>	    			</a:t>
            </a:r>
          </a:p>
          <a:p>
            <a:pPr>
              <a:lnSpc>
                <a:spcPct val="90000"/>
              </a:lnSpc>
              <a:buFontTx/>
              <a:buNone/>
            </a:pPr>
            <a:r>
              <a:rPr lang="en-US" sz="2400" dirty="0"/>
              <a:t>	   			</a:t>
            </a:r>
          </a:p>
        </p:txBody>
      </p:sp>
      <p:graphicFrame>
        <p:nvGraphicFramePr>
          <p:cNvPr id="3" name="Table 2"/>
          <p:cNvGraphicFramePr>
            <a:graphicFrameLocks noGrp="1"/>
          </p:cNvGraphicFramePr>
          <p:nvPr/>
        </p:nvGraphicFramePr>
        <p:xfrm>
          <a:off x="1828800" y="5029200"/>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sz="1800" u="sng" dirty="0" smtClean="0">
                          <a:solidFill>
                            <a:srgbClr val="0000FF"/>
                          </a:solidFill>
                        </a:rPr>
                        <a:t>Discharge (cumecs)</a:t>
                      </a:r>
                      <a:r>
                        <a:rPr lang="en-US" sz="1800" dirty="0" smtClean="0">
                          <a:solidFill>
                            <a:srgbClr val="0000FF"/>
                          </a:solidFill>
                        </a:rPr>
                        <a:t> </a:t>
                      </a:r>
                      <a:endParaRPr lang="en-US" dirty="0"/>
                    </a:p>
                  </a:txBody>
                  <a:tcPr/>
                </a:tc>
                <a:tc>
                  <a:txBody>
                    <a:bodyPr/>
                    <a:lstStyle/>
                    <a:p>
                      <a:r>
                        <a:rPr lang="en-US" sz="1800" u="sng" dirty="0" smtClean="0">
                          <a:solidFill>
                            <a:srgbClr val="0000FF"/>
                          </a:solidFill>
                        </a:rPr>
                        <a:t>Min free board</a:t>
                      </a:r>
                      <a:r>
                        <a:rPr lang="en-US" sz="1800" dirty="0" smtClean="0">
                          <a:solidFill>
                            <a:srgbClr val="0000FF"/>
                          </a:solidFill>
                        </a:rPr>
                        <a:t> (mm)</a:t>
                      </a:r>
                      <a:endParaRPr lang="en-US" dirty="0"/>
                    </a:p>
                  </a:txBody>
                  <a:tcPr/>
                </a:tc>
              </a:tr>
              <a:tr h="370840">
                <a:tc>
                  <a:txBody>
                    <a:bodyPr/>
                    <a:lstStyle/>
                    <a:p>
                      <a:r>
                        <a:rPr lang="en-US" sz="1800" dirty="0" smtClean="0"/>
                        <a:t>Less than 3 	</a:t>
                      </a:r>
                      <a:endParaRPr lang="en-US" dirty="0"/>
                    </a:p>
                  </a:txBody>
                  <a:tcPr/>
                </a:tc>
                <a:tc>
                  <a:txBody>
                    <a:bodyPr/>
                    <a:lstStyle/>
                    <a:p>
                      <a:r>
                        <a:rPr lang="en-US" sz="1800" dirty="0" smtClean="0"/>
                        <a:t> 600 mm</a:t>
                      </a:r>
                      <a:endParaRPr lang="en-US" dirty="0"/>
                    </a:p>
                  </a:txBody>
                  <a:tcPr/>
                </a:tc>
              </a:tr>
              <a:tr h="370840">
                <a:tc>
                  <a:txBody>
                    <a:bodyPr/>
                    <a:lstStyle/>
                    <a:p>
                      <a:r>
                        <a:rPr lang="en-US" sz="1800" dirty="0" smtClean="0"/>
                        <a:t>3 to 30 </a:t>
                      </a:r>
                      <a:endParaRPr lang="en-US" dirty="0"/>
                    </a:p>
                  </a:txBody>
                  <a:tcPr/>
                </a:tc>
                <a:tc>
                  <a:txBody>
                    <a:bodyPr/>
                    <a:lstStyle/>
                    <a:p>
                      <a:r>
                        <a:rPr lang="en-US" sz="1800" dirty="0" smtClean="0"/>
                        <a:t> 750 mm</a:t>
                      </a:r>
                      <a:endParaRPr lang="en-US" dirty="0"/>
                    </a:p>
                  </a:txBody>
                  <a:tcPr/>
                </a:tc>
              </a:tr>
              <a:tr h="370840">
                <a:tc>
                  <a:txBody>
                    <a:bodyPr/>
                    <a:lstStyle/>
                    <a:p>
                      <a:r>
                        <a:rPr lang="en-US" sz="1800" dirty="0" smtClean="0"/>
                        <a:t>More than 30 </a:t>
                      </a:r>
                      <a:endParaRPr lang="en-US" dirty="0"/>
                    </a:p>
                  </a:txBody>
                  <a:tcPr/>
                </a:tc>
                <a:tc>
                  <a:txBody>
                    <a:bodyPr/>
                    <a:lstStyle/>
                    <a:p>
                      <a:r>
                        <a:rPr lang="en-US" sz="1800" dirty="0" smtClean="0"/>
                        <a:t>No relaxation </a:t>
                      </a:r>
                      <a:endParaRPr lang="en-US" dirty="0"/>
                    </a:p>
                  </a:txBody>
                  <a:tcPr/>
                </a:tc>
              </a:tr>
            </a:tbl>
          </a:graphicData>
        </a:graphic>
      </p:graphicFrame>
    </p:spTree>
  </p:cSld>
  <p:clrMapOvr>
    <a:masterClrMapping/>
  </p:clrMapOvr>
  <p:transition>
    <p:zo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2133600"/>
          </a:xfrm>
        </p:spPr>
        <p:txBody>
          <a:bodyPr/>
          <a:lstStyle/>
          <a:p>
            <a:pPr>
              <a:buNone/>
            </a:pPr>
            <a:r>
              <a:rPr lang="en-US" sz="2800" u="sng" dirty="0" smtClean="0">
                <a:solidFill>
                  <a:srgbClr val="FF00FF"/>
                </a:solidFill>
              </a:rPr>
              <a:t>References:</a:t>
            </a:r>
          </a:p>
          <a:p>
            <a:pPr>
              <a:buNone/>
            </a:pPr>
            <a:r>
              <a:rPr lang="en-US" sz="2800" dirty="0" smtClean="0"/>
              <a:t>  </a:t>
            </a:r>
            <a:r>
              <a:rPr lang="en-US" sz="2400" dirty="0" smtClean="0"/>
              <a:t>1. Sub Structure Code -2013</a:t>
            </a:r>
          </a:p>
          <a:p>
            <a:pPr>
              <a:buNone/>
            </a:pPr>
            <a:r>
              <a:rPr lang="en-US" sz="2400" dirty="0" smtClean="0"/>
              <a:t>  2.  RBF-16 report published by RDSO</a:t>
            </a:r>
          </a:p>
          <a:p>
            <a:pPr>
              <a:buNone/>
            </a:pPr>
            <a:r>
              <a:rPr lang="en-US" sz="2400" dirty="0" smtClean="0"/>
              <a:t>  3.  Flood estimation report for kaveri basin sub zone – 3(</a:t>
            </a:r>
            <a:r>
              <a:rPr lang="en-US" sz="2400" dirty="0" err="1" smtClean="0"/>
              <a:t>i</a:t>
            </a:r>
            <a:r>
              <a:rPr lang="en-US" sz="2400" dirty="0" smtClean="0"/>
              <a:t>) </a:t>
            </a:r>
            <a:endParaRPr lang="en-US" sz="2400" dirty="0"/>
          </a:p>
        </p:txBody>
      </p:sp>
      <p:sp>
        <p:nvSpPr>
          <p:cNvPr id="4" name="TextBox 3"/>
          <p:cNvSpPr txBox="1"/>
          <p:nvPr/>
        </p:nvSpPr>
        <p:spPr>
          <a:xfrm>
            <a:off x="609600" y="2438400"/>
            <a:ext cx="7848600" cy="2369880"/>
          </a:xfrm>
          <a:prstGeom prst="rect">
            <a:avLst/>
          </a:prstGeom>
          <a:noFill/>
        </p:spPr>
        <p:txBody>
          <a:bodyPr wrap="square" rtlCol="0">
            <a:spAutoFit/>
          </a:bodyPr>
          <a:lstStyle/>
          <a:p>
            <a:r>
              <a:rPr lang="en-US" sz="2800" b="1" u="sng" baseline="0" dirty="0" smtClean="0">
                <a:solidFill>
                  <a:srgbClr val="FF00FF"/>
                </a:solidFill>
              </a:rPr>
              <a:t>Field work</a:t>
            </a:r>
          </a:p>
          <a:p>
            <a:pPr marL="342900" indent="-342900">
              <a:buAutoNum type="arabicPeriod"/>
            </a:pPr>
            <a:r>
              <a:rPr lang="en-US" sz="2400" baseline="0" dirty="0" smtClean="0"/>
              <a:t>To see calculations for Q50 for small/ medium size catchments for new line  / doubling projects in design / construction office</a:t>
            </a:r>
          </a:p>
          <a:p>
            <a:pPr marL="342900" indent="-342900">
              <a:buAutoNum type="arabicPeriod"/>
            </a:pPr>
            <a:r>
              <a:rPr lang="en-US" sz="2400" baseline="0" dirty="0" smtClean="0"/>
              <a:t>Plotting catchment for a bridge from topo sheet &amp; Working out catchment properties</a:t>
            </a:r>
            <a:endParaRPr lang="en-US" sz="2400" baseline="0" dirty="0"/>
          </a:p>
        </p:txBody>
      </p:sp>
      <p:sp>
        <p:nvSpPr>
          <p:cNvPr id="5" name="TextBox 4"/>
          <p:cNvSpPr txBox="1"/>
          <p:nvPr/>
        </p:nvSpPr>
        <p:spPr>
          <a:xfrm>
            <a:off x="1066800" y="5257800"/>
            <a:ext cx="5715000" cy="830997"/>
          </a:xfrm>
          <a:prstGeom prst="rect">
            <a:avLst/>
          </a:prstGeom>
          <a:noFill/>
        </p:spPr>
        <p:txBody>
          <a:bodyPr wrap="square" rtlCol="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 You </a:t>
            </a:r>
          </a:p>
          <a:p>
            <a:endParaRPr lang="en-US" dirty="0"/>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944562"/>
          </a:xfrm>
        </p:spPr>
        <p:txBody>
          <a:bodyPr/>
          <a:lstStyle/>
          <a:p>
            <a:pPr algn="l"/>
            <a:r>
              <a:rPr lang="en-US" sz="3200" b="1" dirty="0" smtClean="0">
                <a:solidFill>
                  <a:srgbClr val="FF00FF"/>
                </a:solidFill>
              </a:rPr>
              <a:t>Relevance of Design </a:t>
            </a:r>
            <a:r>
              <a:rPr lang="en-US" sz="3200" b="1" dirty="0">
                <a:solidFill>
                  <a:srgbClr val="FF00FF"/>
                </a:solidFill>
              </a:rPr>
              <a:t>discharge </a:t>
            </a:r>
          </a:p>
        </p:txBody>
      </p:sp>
      <p:sp>
        <p:nvSpPr>
          <p:cNvPr id="30723" name="Rectangle 3"/>
          <p:cNvSpPr>
            <a:spLocks noGrp="1" noChangeArrowheads="1"/>
          </p:cNvSpPr>
          <p:nvPr>
            <p:ph type="body" idx="1"/>
          </p:nvPr>
        </p:nvSpPr>
        <p:spPr>
          <a:xfrm>
            <a:off x="457200" y="1295400"/>
            <a:ext cx="8229600" cy="4525963"/>
          </a:xfrm>
        </p:spPr>
        <p:txBody>
          <a:bodyPr/>
          <a:lstStyle/>
          <a:p>
            <a:pPr>
              <a:lnSpc>
                <a:spcPct val="90000"/>
              </a:lnSpc>
            </a:pPr>
            <a:r>
              <a:rPr lang="en-US" sz="2400" dirty="0"/>
              <a:t>It is required for proper and economical design, construction and maintenance of </a:t>
            </a:r>
          </a:p>
          <a:p>
            <a:pPr lvl="1">
              <a:lnSpc>
                <a:spcPct val="90000"/>
              </a:lnSpc>
              <a:buFont typeface="Wingdings" pitchFamily="2" charset="2"/>
              <a:buChar char="Ø"/>
            </a:pPr>
            <a:r>
              <a:rPr lang="en-US" sz="2400" dirty="0"/>
              <a:t>Bridge water way</a:t>
            </a:r>
          </a:p>
          <a:p>
            <a:pPr lvl="1">
              <a:lnSpc>
                <a:spcPct val="90000"/>
              </a:lnSpc>
              <a:buFont typeface="Wingdings" pitchFamily="2" charset="2"/>
              <a:buChar char="Ø"/>
            </a:pPr>
            <a:r>
              <a:rPr lang="en-US" sz="2400" dirty="0"/>
              <a:t>Foundations</a:t>
            </a:r>
          </a:p>
          <a:p>
            <a:pPr lvl="1">
              <a:lnSpc>
                <a:spcPct val="90000"/>
              </a:lnSpc>
              <a:buFont typeface="Wingdings" pitchFamily="2" charset="2"/>
              <a:buChar char="Ø"/>
            </a:pPr>
            <a:r>
              <a:rPr lang="en-US" sz="2400" dirty="0"/>
              <a:t>Protection </a:t>
            </a:r>
            <a:r>
              <a:rPr lang="en-US" sz="2400" dirty="0" smtClean="0"/>
              <a:t>works</a:t>
            </a:r>
          </a:p>
          <a:p>
            <a:pPr lvl="1">
              <a:lnSpc>
                <a:spcPct val="90000"/>
              </a:lnSpc>
            </a:pPr>
            <a:endParaRPr lang="en-US" sz="2400" dirty="0"/>
          </a:p>
          <a:p>
            <a:pPr>
              <a:lnSpc>
                <a:spcPct val="90000"/>
              </a:lnSpc>
            </a:pPr>
            <a:r>
              <a:rPr lang="en-US" sz="2400" dirty="0" smtClean="0"/>
              <a:t>Fixing / deciding Other </a:t>
            </a:r>
            <a:r>
              <a:rPr lang="en-US" sz="2400" dirty="0"/>
              <a:t>parameters</a:t>
            </a:r>
          </a:p>
          <a:p>
            <a:pPr lvl="1">
              <a:lnSpc>
                <a:spcPct val="90000"/>
              </a:lnSpc>
              <a:buFont typeface="Wingdings" pitchFamily="2" charset="2"/>
              <a:buChar char="v"/>
            </a:pPr>
            <a:r>
              <a:rPr lang="en-US" sz="2400" dirty="0"/>
              <a:t>Afflux</a:t>
            </a:r>
          </a:p>
          <a:p>
            <a:pPr lvl="1">
              <a:lnSpc>
                <a:spcPct val="90000"/>
              </a:lnSpc>
              <a:buFont typeface="Wingdings" pitchFamily="2" charset="2"/>
              <a:buChar char="v"/>
            </a:pPr>
            <a:r>
              <a:rPr lang="en-US" sz="2400" dirty="0"/>
              <a:t>Free board </a:t>
            </a:r>
            <a:r>
              <a:rPr lang="en-US" sz="2400" dirty="0" smtClean="0"/>
              <a:t>&amp;</a:t>
            </a:r>
          </a:p>
          <a:p>
            <a:pPr lvl="1">
              <a:lnSpc>
                <a:spcPct val="90000"/>
              </a:lnSpc>
              <a:buFont typeface="Wingdings" pitchFamily="2" charset="2"/>
              <a:buChar char="v"/>
            </a:pPr>
            <a:r>
              <a:rPr lang="en-US" sz="2400" dirty="0" smtClean="0"/>
              <a:t>Vertical </a:t>
            </a:r>
            <a:r>
              <a:rPr lang="en-US" sz="2400" dirty="0"/>
              <a:t>clearances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0-#ppt_w/2"/>
                                          </p:val>
                                        </p:tav>
                                        <p:tav tm="100000">
                                          <p:val>
                                            <p:strVal val="#ppt_x"/>
                                          </p:val>
                                        </p:tav>
                                      </p:tavLst>
                                    </p:anim>
                                    <p:anim calcmode="lin" valueType="num">
                                      <p:cBhvr additive="base">
                                        <p:cTn id="8" dur="500" fill="hold"/>
                                        <p:tgtEl>
                                          <p:spTgt spid="307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additive="base">
                                        <p:cTn id="13"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 calcmode="lin" valueType="num">
                                      <p:cBhvr additive="base">
                                        <p:cTn id="19"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2" end="2"/>
                                            </p:txEl>
                                          </p:spTgt>
                                        </p:tgtEl>
                                        <p:attrNameLst>
                                          <p:attrName>style.visibility</p:attrName>
                                        </p:attrNameLst>
                                      </p:cBhvr>
                                      <p:to>
                                        <p:strVal val="visible"/>
                                      </p:to>
                                    </p:set>
                                    <p:anim calcmode="lin" valueType="num">
                                      <p:cBhvr additive="base">
                                        <p:cTn id="25"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3" end="3"/>
                                            </p:txEl>
                                          </p:spTgt>
                                        </p:tgtEl>
                                        <p:attrNameLst>
                                          <p:attrName>style.visibility</p:attrName>
                                        </p:attrNameLst>
                                      </p:cBhvr>
                                      <p:to>
                                        <p:strVal val="visible"/>
                                      </p:to>
                                    </p:set>
                                    <p:anim calcmode="lin" valueType="num">
                                      <p:cBhvr additive="base">
                                        <p:cTn id="31"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 calcmode="lin" valueType="num">
                                      <p:cBhvr additive="base">
                                        <p:cTn id="37"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23">
                                            <p:txEl>
                                              <p:pRg st="6" end="6"/>
                                            </p:txEl>
                                          </p:spTgt>
                                        </p:tgtEl>
                                        <p:attrNameLst>
                                          <p:attrName>style.visibility</p:attrName>
                                        </p:attrNameLst>
                                      </p:cBhvr>
                                      <p:to>
                                        <p:strVal val="visible"/>
                                      </p:to>
                                    </p:set>
                                    <p:anim calcmode="lin" valueType="num">
                                      <p:cBhvr additive="base">
                                        <p:cTn id="43"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23">
                                            <p:txEl>
                                              <p:pRg st="7" end="7"/>
                                            </p:txEl>
                                          </p:spTgt>
                                        </p:tgtEl>
                                        <p:attrNameLst>
                                          <p:attrName>style.visibility</p:attrName>
                                        </p:attrNameLst>
                                      </p:cBhvr>
                                      <p:to>
                                        <p:strVal val="visible"/>
                                      </p:to>
                                    </p:set>
                                    <p:anim calcmode="lin" valueType="num">
                                      <p:cBhvr additive="base">
                                        <p:cTn id="49" dur="5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0723">
                                            <p:txEl>
                                              <p:pRg st="8" end="8"/>
                                            </p:txEl>
                                          </p:spTgt>
                                        </p:tgtEl>
                                        <p:attrNameLst>
                                          <p:attrName>style.visibility</p:attrName>
                                        </p:attrNameLst>
                                      </p:cBhvr>
                                      <p:to>
                                        <p:strVal val="visible"/>
                                      </p:to>
                                    </p:set>
                                    <p:anim calcmode="lin" valueType="num">
                                      <p:cBhvr additive="base">
                                        <p:cTn id="55" dur="500" fill="hold"/>
                                        <p:tgtEl>
                                          <p:spTgt spid="3072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07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3"/>
          <p:cNvSpPr>
            <a:spLocks noGrp="1"/>
          </p:cNvSpPr>
          <p:nvPr>
            <p:ph type="title" idx="4294967295"/>
          </p:nvPr>
        </p:nvSpPr>
        <p:spPr>
          <a:xfrm>
            <a:off x="457200" y="274638"/>
            <a:ext cx="8458200" cy="1020762"/>
          </a:xfrm>
        </p:spPr>
        <p:txBody>
          <a:bodyPr/>
          <a:lstStyle/>
          <a:p>
            <a:pPr algn="l"/>
            <a:r>
              <a:rPr lang="en-US" sz="2800" dirty="0" smtClean="0">
                <a:solidFill>
                  <a:srgbClr val="FF00FF"/>
                </a:solidFill>
              </a:rPr>
              <a:t>Estimation of Design discharge (Q) </a:t>
            </a:r>
            <a:r>
              <a:rPr lang="en-US" sz="2800" dirty="0" smtClean="0">
                <a:solidFill>
                  <a:srgbClr val="FF3399"/>
                </a:solidFill>
              </a:rPr>
              <a:t>(Para 4.2 S.S.C)</a:t>
            </a:r>
            <a:endParaRPr lang="en-IN" sz="2800" dirty="0">
              <a:solidFill>
                <a:srgbClr val="FF3399"/>
              </a:solidFill>
            </a:endParaRPr>
          </a:p>
        </p:txBody>
      </p:sp>
      <p:sp>
        <p:nvSpPr>
          <p:cNvPr id="94211" name="Content Placeholder 4"/>
          <p:cNvSpPr>
            <a:spLocks noGrp="1"/>
          </p:cNvSpPr>
          <p:nvPr>
            <p:ph idx="4294967295"/>
          </p:nvPr>
        </p:nvSpPr>
        <p:spPr>
          <a:xfrm>
            <a:off x="457200" y="1295400"/>
            <a:ext cx="8229600" cy="1600200"/>
          </a:xfrm>
        </p:spPr>
        <p:txBody>
          <a:bodyPr/>
          <a:lstStyle/>
          <a:p>
            <a:pPr algn="just">
              <a:buFontTx/>
              <a:buNone/>
            </a:pPr>
            <a:r>
              <a:rPr lang="en-US" sz="2400" u="sng" dirty="0" smtClean="0"/>
              <a:t>Para 4.2.1 </a:t>
            </a:r>
            <a:r>
              <a:rPr lang="en-US" sz="2400" i="1" dirty="0"/>
              <a:t>The estimation of design discharge for waterway shall preferably be based, wherever possible, on procedures evolved from </a:t>
            </a:r>
            <a:r>
              <a:rPr lang="en-US" sz="2400" i="1" dirty="0">
                <a:solidFill>
                  <a:srgbClr val="0000FF"/>
                </a:solidFill>
              </a:rPr>
              <a:t>actual hydro meteorological observations of the same or similar catchments.”</a:t>
            </a:r>
          </a:p>
          <a:p>
            <a:endParaRPr lang="en-IN" sz="4400" dirty="0">
              <a:solidFill>
                <a:srgbClr val="FF00FF"/>
              </a:solidFill>
            </a:endParaRPr>
          </a:p>
          <a:p>
            <a:endParaRPr lang="en-IN" sz="4400" dirty="0"/>
          </a:p>
        </p:txBody>
      </p:sp>
      <p:sp>
        <p:nvSpPr>
          <p:cNvPr id="4" name="TextBox 3"/>
          <p:cNvSpPr txBox="1"/>
          <p:nvPr/>
        </p:nvSpPr>
        <p:spPr>
          <a:xfrm>
            <a:off x="304800" y="3048000"/>
            <a:ext cx="8077200" cy="1200329"/>
          </a:xfrm>
          <a:prstGeom prst="rect">
            <a:avLst/>
          </a:prstGeom>
          <a:noFill/>
        </p:spPr>
        <p:txBody>
          <a:bodyPr wrap="square" rtlCol="0">
            <a:spAutoFit/>
          </a:bodyPr>
          <a:lstStyle/>
          <a:p>
            <a:r>
              <a:rPr lang="en-US" sz="2400" u="sng" baseline="0" dirty="0" smtClean="0">
                <a:latin typeface="+mn-lt"/>
              </a:rPr>
              <a:t>Para 4.2.2</a:t>
            </a:r>
            <a:r>
              <a:rPr lang="en-US" sz="2400" baseline="0" dirty="0" smtClean="0">
                <a:latin typeface="+mn-lt"/>
              </a:rPr>
              <a:t>	 The design discharge (Q) normally shall be computed flood with a </a:t>
            </a:r>
            <a:r>
              <a:rPr lang="en-US" sz="2400" baseline="0" dirty="0" smtClean="0">
                <a:solidFill>
                  <a:srgbClr val="0000FF"/>
                </a:solidFill>
                <a:latin typeface="+mn-lt"/>
              </a:rPr>
              <a:t>probable recurrence interval of 50 </a:t>
            </a:r>
            <a:r>
              <a:rPr lang="en-US" sz="2400" baseline="0" dirty="0" smtClean="0">
                <a:latin typeface="+mn-lt"/>
              </a:rPr>
              <a:t>years. However at the discretion of </a:t>
            </a:r>
            <a:r>
              <a:rPr lang="en-IN" sz="2400" baseline="0" dirty="0" smtClean="0">
                <a:latin typeface="+mn-lt"/>
              </a:rPr>
              <a:t> PCE/CBE:</a:t>
            </a:r>
            <a:endParaRPr lang="en-IN" sz="2400" baseline="0" dirty="0">
              <a:latin typeface="+mn-lt"/>
            </a:endParaRPr>
          </a:p>
        </p:txBody>
      </p:sp>
      <p:sp>
        <p:nvSpPr>
          <p:cNvPr id="5" name="TextBox 4"/>
          <p:cNvSpPr txBox="1"/>
          <p:nvPr/>
        </p:nvSpPr>
        <p:spPr>
          <a:xfrm>
            <a:off x="457200" y="4267200"/>
            <a:ext cx="8077200" cy="1200329"/>
          </a:xfrm>
          <a:prstGeom prst="rect">
            <a:avLst/>
          </a:prstGeom>
          <a:noFill/>
        </p:spPr>
        <p:txBody>
          <a:bodyPr wrap="square" rtlCol="0">
            <a:spAutoFit/>
          </a:bodyPr>
          <a:lstStyle/>
          <a:p>
            <a:r>
              <a:rPr lang="en-US" sz="2400" baseline="0" dirty="0" smtClean="0">
                <a:latin typeface="+mn-lt"/>
              </a:rPr>
              <a:t>a) Bridges where damage is likely to have severe consequences, may be designed with flood recurrence interval of more than 50 years </a:t>
            </a:r>
            <a:endParaRPr lang="en-US" sz="2400" baseline="0" dirty="0">
              <a:latin typeface="+mn-lt"/>
            </a:endParaRPr>
          </a:p>
        </p:txBody>
      </p:sp>
      <p:sp>
        <p:nvSpPr>
          <p:cNvPr id="6" name="TextBox 5"/>
          <p:cNvSpPr txBox="1"/>
          <p:nvPr/>
        </p:nvSpPr>
        <p:spPr>
          <a:xfrm>
            <a:off x="457200" y="5657671"/>
            <a:ext cx="8229600" cy="1200329"/>
          </a:xfrm>
          <a:prstGeom prst="rect">
            <a:avLst/>
          </a:prstGeom>
          <a:noFill/>
        </p:spPr>
        <p:txBody>
          <a:bodyPr wrap="square" rtlCol="0">
            <a:spAutoFit/>
          </a:bodyPr>
          <a:lstStyle/>
          <a:p>
            <a:r>
              <a:rPr lang="en-US" sz="2400" baseline="0" dirty="0" smtClean="0">
                <a:latin typeface="+mn-lt"/>
              </a:rPr>
              <a:t>b) Bridges on less important lines or sidings may be designed for floods with a probable recurrence interval of less than 50 years</a:t>
            </a:r>
            <a:endParaRPr lang="en-US" sz="2400" baseline="0" dirty="0">
              <a:latin typeface="+mn-lt"/>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57200"/>
            <a:ext cx="8229600" cy="1066800"/>
          </a:xfrm>
        </p:spPr>
        <p:txBody>
          <a:bodyPr/>
          <a:lstStyle/>
          <a:p>
            <a:r>
              <a:rPr lang="en-US" sz="2800" dirty="0" smtClean="0">
                <a:solidFill>
                  <a:srgbClr val="FF00FF"/>
                </a:solidFill>
              </a:rPr>
              <a:t>Method of Estimation of Design discharge </a:t>
            </a:r>
            <a:r>
              <a:rPr lang="en-US" sz="2800" dirty="0" smtClean="0">
                <a:solidFill>
                  <a:srgbClr val="C00000"/>
                </a:solidFill>
              </a:rPr>
              <a:t/>
            </a:r>
            <a:br>
              <a:rPr lang="en-US" sz="2800" dirty="0" smtClean="0">
                <a:solidFill>
                  <a:srgbClr val="C00000"/>
                </a:solidFill>
              </a:rPr>
            </a:br>
            <a:r>
              <a:rPr lang="en-US" sz="2800" dirty="0" smtClean="0">
                <a:solidFill>
                  <a:srgbClr val="FF00FF"/>
                </a:solidFill>
              </a:rPr>
              <a:t> (Para 4.3 of substructure code )  </a:t>
            </a:r>
            <a:endParaRPr lang="en-US" sz="2800" b="1" dirty="0">
              <a:solidFill>
                <a:srgbClr val="FF00FF"/>
              </a:solidFill>
            </a:endParaRPr>
          </a:p>
        </p:txBody>
      </p:sp>
      <p:sp>
        <p:nvSpPr>
          <p:cNvPr id="3075" name="Rectangle 3"/>
          <p:cNvSpPr>
            <a:spLocks noGrp="1" noChangeArrowheads="1"/>
          </p:cNvSpPr>
          <p:nvPr>
            <p:ph type="body" idx="1"/>
          </p:nvPr>
        </p:nvSpPr>
        <p:spPr>
          <a:xfrm>
            <a:off x="228600" y="1828800"/>
            <a:ext cx="8763000" cy="3505200"/>
          </a:xfrm>
        </p:spPr>
        <p:txBody>
          <a:bodyPr/>
          <a:lstStyle/>
          <a:p>
            <a:pPr>
              <a:lnSpc>
                <a:spcPct val="120000"/>
              </a:lnSpc>
              <a:buNone/>
            </a:pPr>
            <a:r>
              <a:rPr lang="en-US" sz="2400" dirty="0" smtClean="0"/>
              <a:t>Conceptually the methods are based on</a:t>
            </a:r>
          </a:p>
          <a:p>
            <a:pPr>
              <a:lnSpc>
                <a:spcPct val="120000"/>
              </a:lnSpc>
              <a:buNone/>
            </a:pPr>
            <a:r>
              <a:rPr lang="en-US" sz="2400" dirty="0" smtClean="0"/>
              <a:t>a)	From </a:t>
            </a:r>
            <a:r>
              <a:rPr lang="en-US" sz="2400" dirty="0"/>
              <a:t>actual </a:t>
            </a:r>
            <a:r>
              <a:rPr lang="en-US" sz="2400" dirty="0" smtClean="0"/>
              <a:t>data (Para - 4.3.1)</a:t>
            </a:r>
            <a:endParaRPr lang="en-US" sz="2400" dirty="0"/>
          </a:p>
          <a:p>
            <a:pPr>
              <a:lnSpc>
                <a:spcPct val="120000"/>
              </a:lnSpc>
              <a:buNone/>
            </a:pPr>
            <a:r>
              <a:rPr lang="en-US" sz="2400" dirty="0" smtClean="0"/>
              <a:t>b)	Statistical methods (Para - 4.3.2)</a:t>
            </a:r>
            <a:endParaRPr lang="en-US" sz="2400" dirty="0"/>
          </a:p>
          <a:p>
            <a:pPr>
              <a:lnSpc>
                <a:spcPct val="120000"/>
              </a:lnSpc>
              <a:buNone/>
            </a:pPr>
            <a:r>
              <a:rPr lang="en-US" sz="2400" dirty="0" smtClean="0"/>
              <a:t>c)	Unit hydrograph (Para – 4.3.3)</a:t>
            </a:r>
            <a:endParaRPr lang="en-US" sz="2400" dirty="0"/>
          </a:p>
          <a:p>
            <a:pPr>
              <a:lnSpc>
                <a:spcPct val="120000"/>
              </a:lnSpc>
              <a:buNone/>
            </a:pPr>
            <a:r>
              <a:rPr lang="en-US" sz="2400" dirty="0" smtClean="0"/>
              <a:t>d)	Synthetic hydrograph (Para-4.3.4 )</a:t>
            </a:r>
            <a:endParaRPr lang="en-US" sz="2400" dirty="0"/>
          </a:p>
          <a:p>
            <a:pPr>
              <a:lnSpc>
                <a:spcPct val="120000"/>
              </a:lnSpc>
              <a:buNone/>
            </a:pPr>
            <a:r>
              <a:rPr lang="en-US" sz="2400" dirty="0" smtClean="0"/>
              <a:t>e)	Other methods (stage-discharge relationship) (Para – 4.3.5)</a:t>
            </a:r>
            <a:endParaRPr lang="en-US" sz="2400" dirty="0"/>
          </a:p>
          <a:p>
            <a:endParaRPr lang="en-US" sz="3600" b="1" dirty="0"/>
          </a:p>
          <a:p>
            <a:pPr>
              <a:buNone/>
            </a:pP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additive="base">
                                        <p:cTn id="19"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2" end="2"/>
                                            </p:txEl>
                                          </p:spTgt>
                                        </p:tgtEl>
                                        <p:attrNameLst>
                                          <p:attrName>style.visibility</p:attrName>
                                        </p:attrNameLst>
                                      </p:cBhvr>
                                      <p:to>
                                        <p:strVal val="visible"/>
                                      </p:to>
                                    </p:set>
                                    <p:anim calcmode="lin" valueType="num">
                                      <p:cBhvr additive="base">
                                        <p:cTn id="25"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3" end="3"/>
                                            </p:txEl>
                                          </p:spTgt>
                                        </p:tgtEl>
                                        <p:attrNameLst>
                                          <p:attrName>style.visibility</p:attrName>
                                        </p:attrNameLst>
                                      </p:cBhvr>
                                      <p:to>
                                        <p:strVal val="visible"/>
                                      </p:to>
                                    </p:set>
                                    <p:anim calcmode="lin" valueType="num">
                                      <p:cBhvr additive="base">
                                        <p:cTn id="31"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4" end="4"/>
                                            </p:txEl>
                                          </p:spTgt>
                                        </p:tgtEl>
                                        <p:attrNameLst>
                                          <p:attrName>style.visibility</p:attrName>
                                        </p:attrNameLst>
                                      </p:cBhvr>
                                      <p:to>
                                        <p:strVal val="visible"/>
                                      </p:to>
                                    </p:set>
                                    <p:anim calcmode="lin" valueType="num">
                                      <p:cBhvr additive="base">
                                        <p:cTn id="37"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5">
                                            <p:txEl>
                                              <p:pRg st="5" end="5"/>
                                            </p:txEl>
                                          </p:spTgt>
                                        </p:tgtEl>
                                        <p:attrNameLst>
                                          <p:attrName>style.visibility</p:attrName>
                                        </p:attrNameLst>
                                      </p:cBhvr>
                                      <p:to>
                                        <p:strVal val="visible"/>
                                      </p:to>
                                    </p:set>
                                    <p:anim calcmode="lin" valueType="num">
                                      <p:cBhvr additive="base">
                                        <p:cTn id="43"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3813</TotalTime>
  <Words>3248</Words>
  <Application>Microsoft Office PowerPoint</Application>
  <PresentationFormat>On-screen Show (4:3)</PresentationFormat>
  <Paragraphs>534</Paragraphs>
  <Slides>66</Slides>
  <Notes>7</Notes>
  <HiddenSlides>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Default Design</vt:lpstr>
      <vt:lpstr>Equation</vt:lpstr>
      <vt:lpstr>   BRIDGE  HYDRAULICS  Ramesh Pinjani Sr Prof Bridges/IRICEN Pune  </vt:lpstr>
      <vt:lpstr>Lecture plan</vt:lpstr>
      <vt:lpstr>Lecture plan (Contd)</vt:lpstr>
      <vt:lpstr>Slide 4</vt:lpstr>
      <vt:lpstr>Slide 5</vt:lpstr>
      <vt:lpstr>Slide 6</vt:lpstr>
      <vt:lpstr>Relevance of Design discharge </vt:lpstr>
      <vt:lpstr>Estimation of Design discharge (Q) (Para 4.2 S.S.C)</vt:lpstr>
      <vt:lpstr>Method of Estimation of Design discharge   (Para 4.3 of substructure code )  </vt:lpstr>
      <vt:lpstr>Method of Estimation of Design discharge   (Para 4.3 of substructure code ) Contd</vt:lpstr>
      <vt:lpstr>Method of Estimation of Design discharge   (Para 4.3 S.S.C ) </vt:lpstr>
      <vt:lpstr>Slide 12</vt:lpstr>
      <vt:lpstr>Slide 13</vt:lpstr>
      <vt:lpstr>Basic principles of UH</vt:lpstr>
      <vt:lpstr>Slide 15</vt:lpstr>
      <vt:lpstr>Slide 16</vt:lpstr>
      <vt:lpstr>Slide 17</vt:lpstr>
      <vt:lpstr>Flood estimation for small catchments : area &lt; 25 sq km – RDSO report RBF-16</vt:lpstr>
      <vt:lpstr>Modified rational formula </vt:lpstr>
      <vt:lpstr>Runoff coefficient</vt:lpstr>
      <vt:lpstr>Slide 21</vt:lpstr>
      <vt:lpstr>Values of X</vt:lpstr>
      <vt:lpstr>Values of F (Areal reduction factor)</vt:lpstr>
      <vt:lpstr>Method of working out Q50</vt:lpstr>
      <vt:lpstr> </vt:lpstr>
      <vt:lpstr>50 year tc hour Rainfall (page 10-fig4)</vt:lpstr>
      <vt:lpstr>Slide 27</vt:lpstr>
      <vt:lpstr>Sample calculations </vt:lpstr>
      <vt:lpstr>Estimation of design discharge  by SUH </vt:lpstr>
      <vt:lpstr>Slide 30</vt:lpstr>
      <vt:lpstr>Slide 31</vt:lpstr>
      <vt:lpstr>Hydro meteorological zones</vt:lpstr>
      <vt:lpstr>Flood estimation method for catchments  (25-2500 sqkm)</vt:lpstr>
      <vt:lpstr>Sample Example </vt:lpstr>
      <vt:lpstr>Catchment Parameters</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 Design of Water ways (S.C.C Para 4.5) </vt:lpstr>
      <vt:lpstr>Slide 52</vt:lpstr>
      <vt:lpstr>Slide 53</vt:lpstr>
      <vt:lpstr>Slide 54</vt:lpstr>
      <vt:lpstr>Slide 55</vt:lpstr>
      <vt:lpstr>Slide 56</vt:lpstr>
      <vt:lpstr>Slide 57</vt:lpstr>
      <vt:lpstr>Slide 58</vt:lpstr>
      <vt:lpstr>Slide 59</vt:lpstr>
      <vt:lpstr>Slide 60</vt:lpstr>
      <vt:lpstr> AFFLUX (Para 4.7 of sub structure code ) </vt:lpstr>
      <vt:lpstr>Slide 62</vt:lpstr>
      <vt:lpstr>Clearance (Contd)</vt:lpstr>
      <vt:lpstr>Slide 64</vt:lpstr>
      <vt:lpstr>Slide 65</vt:lpstr>
      <vt:lpstr>Slide 66</vt:lpstr>
    </vt:vector>
  </TitlesOfParts>
  <Company>INDIAN RAILWAY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CALCULATION  OF DESIGN DISCHARGE</dc:title>
  <dc:creator>sudhanshu</dc:creator>
  <cp:lastModifiedBy>ID</cp:lastModifiedBy>
  <cp:revision>228</cp:revision>
  <dcterms:created xsi:type="dcterms:W3CDTF">2000-10-05T06:54:25Z</dcterms:created>
  <dcterms:modified xsi:type="dcterms:W3CDTF">2015-03-21T07:20:48Z</dcterms:modified>
</cp:coreProperties>
</file>